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7"/>
  </p:notesMasterIdLst>
  <p:sldIdLst>
    <p:sldId id="256" r:id="rId2"/>
    <p:sldId id="660" r:id="rId3"/>
    <p:sldId id="662" r:id="rId4"/>
    <p:sldId id="663" r:id="rId5"/>
    <p:sldId id="664" r:id="rId6"/>
    <p:sldId id="665" r:id="rId7"/>
    <p:sldId id="666" r:id="rId8"/>
    <p:sldId id="667" r:id="rId9"/>
    <p:sldId id="668" r:id="rId10"/>
    <p:sldId id="669" r:id="rId11"/>
    <p:sldId id="671" r:id="rId12"/>
    <p:sldId id="670" r:id="rId13"/>
    <p:sldId id="672" r:id="rId14"/>
    <p:sldId id="673" r:id="rId15"/>
    <p:sldId id="295" r:id="rId16"/>
    <p:sldId id="296" r:id="rId17"/>
    <p:sldId id="297" r:id="rId18"/>
    <p:sldId id="298" r:id="rId19"/>
    <p:sldId id="299" r:id="rId20"/>
    <p:sldId id="300" r:id="rId21"/>
    <p:sldId id="301" r:id="rId22"/>
    <p:sldId id="302" r:id="rId23"/>
    <p:sldId id="649" r:id="rId24"/>
    <p:sldId id="648" r:id="rId25"/>
    <p:sldId id="650" r:id="rId26"/>
    <p:sldId id="651" r:id="rId27"/>
    <p:sldId id="661" r:id="rId28"/>
    <p:sldId id="653" r:id="rId29"/>
    <p:sldId id="654" r:id="rId30"/>
    <p:sldId id="655" r:id="rId31"/>
    <p:sldId id="656" r:id="rId32"/>
    <p:sldId id="657" r:id="rId33"/>
    <p:sldId id="658" r:id="rId34"/>
    <p:sldId id="303" r:id="rId35"/>
    <p:sldId id="304" r:id="rId36"/>
    <p:sldId id="305" r:id="rId37"/>
    <p:sldId id="306" r:id="rId38"/>
    <p:sldId id="639" r:id="rId39"/>
    <p:sldId id="641" r:id="rId40"/>
    <p:sldId id="642" r:id="rId41"/>
    <p:sldId id="646" r:id="rId42"/>
    <p:sldId id="647" r:id="rId43"/>
    <p:sldId id="645" r:id="rId44"/>
    <p:sldId id="644" r:id="rId45"/>
    <p:sldId id="294" r:id="rId46"/>
  </p:sldIdLst>
  <p:sldSz cx="12192000" cy="6858000"/>
  <p:notesSz cx="6858000" cy="9144000"/>
  <p:embeddedFontLst>
    <p:embeddedFont>
      <p:font typeface="Calibri" panose="020F0502020204030204" pitchFamily="3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2" roundtripDataSignature="AMtx7mhQIVhGZj/v6yylSC35fgdb+sE3C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CF62FC-4E5F-40FD-B472-FA907BE255B8}" v="18" dt="2022-03-15T11:16:43.847"/>
    <p1510:client id="{86A6C278-B1FE-4F16-A475-C4B6AE61E557}" v="1" dt="2022-03-15T07:10:13.195"/>
    <p1510:client id="{F5AE9048-9B10-1B53-1E42-D76A03534D8D}" v="35" dt="2022-03-17T09:16:26.1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257" autoAdjust="0"/>
  </p:normalViewPr>
  <p:slideViewPr>
    <p:cSldViewPr snapToGrid="0">
      <p:cViewPr varScale="1">
        <p:scale>
          <a:sx n="59" d="100"/>
          <a:sy n="59" d="100"/>
        </p:scale>
        <p:origin x="94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76"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74"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7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font" Target="fonts/font4.fntdata"/><Relationship Id="rId72"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7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en.wikipedia.org/wiki/Fortran" TargetMode="External"/><Relationship Id="rId3" Type="http://schemas.openxmlformats.org/officeDocument/2006/relationships/hyperlink" Target="https://en.wikipedia.org/wiki/Intel" TargetMode="External"/><Relationship Id="rId7" Type="http://schemas.openxmlformats.org/officeDocument/2006/relationships/hyperlink" Target="https://en.wikipedia.org/wiki/C++"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en.wikipedia.org/wiki/Linux" TargetMode="External"/><Relationship Id="rId11" Type="http://schemas.openxmlformats.org/officeDocument/2006/relationships/hyperlink" Target="https://en.wikipedia.org/wiki/Multi-core_processor" TargetMode="External"/><Relationship Id="rId5" Type="http://schemas.openxmlformats.org/officeDocument/2006/relationships/hyperlink" Target="https://en.wikipedia.org/wiki/MacOS" TargetMode="External"/><Relationship Id="rId10" Type="http://schemas.openxmlformats.org/officeDocument/2006/relationships/hyperlink" Target="https://en.wikipedia.org/wiki/Intel_Parallel_Studio#cite_note-homepage-2" TargetMode="External"/><Relationship Id="rId4" Type="http://schemas.openxmlformats.org/officeDocument/2006/relationships/hyperlink" Target="https://en.wikipedia.org/wiki/Microsoft_Windows" TargetMode="External"/><Relationship Id="rId9" Type="http://schemas.openxmlformats.org/officeDocument/2006/relationships/hyperlink" Target="https://en.wikipedia.org/wiki/Parallel_computing" TargetMode="Externa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en.wikipedia.org/wiki/Fortran" TargetMode="External"/><Relationship Id="rId3" Type="http://schemas.openxmlformats.org/officeDocument/2006/relationships/hyperlink" Target="https://en.wikipedia.org/wiki/Intel" TargetMode="External"/><Relationship Id="rId7" Type="http://schemas.openxmlformats.org/officeDocument/2006/relationships/hyperlink" Target="https://en.wikipedia.org/wiki/C++"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en.wikipedia.org/wiki/Linux" TargetMode="External"/><Relationship Id="rId11" Type="http://schemas.openxmlformats.org/officeDocument/2006/relationships/hyperlink" Target="https://en.wikipedia.org/wiki/Multi-core_processor" TargetMode="External"/><Relationship Id="rId5" Type="http://schemas.openxmlformats.org/officeDocument/2006/relationships/hyperlink" Target="https://en.wikipedia.org/wiki/MacOS" TargetMode="External"/><Relationship Id="rId10" Type="http://schemas.openxmlformats.org/officeDocument/2006/relationships/hyperlink" Target="https://en.wikipedia.org/wiki/Intel_Parallel_Studio#cite_note-homepage-2" TargetMode="External"/><Relationship Id="rId4" Type="http://schemas.openxmlformats.org/officeDocument/2006/relationships/hyperlink" Target="https://en.wikipedia.org/wiki/Microsoft_Windows" TargetMode="External"/><Relationship Id="rId9" Type="http://schemas.openxmlformats.org/officeDocument/2006/relationships/hyperlink" Target="https://en.wikipedia.org/wiki/Parallel_computing"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 name="Google Shape;7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 name="Google Shape;30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53791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 name="Google Shape;30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651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 name="Google Shape;30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21017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 name="Google Shape;30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63941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 name="Google Shape;30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579660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dedf733895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1" name="Google Shape;541;gdedf733895_0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sz="1200" b="0" i="0">
                <a:solidFill>
                  <a:schemeClr val="dk1"/>
                </a:solidFill>
                <a:latin typeface="Arial"/>
                <a:ea typeface="Arial"/>
                <a:cs typeface="Arial"/>
                <a:sym typeface="Arial"/>
              </a:rPr>
              <a:t>Intel </a:t>
            </a:r>
            <a:r>
              <a:rPr lang="en-US" sz="1200" b="1" i="0">
                <a:solidFill>
                  <a:schemeClr val="dk1"/>
                </a:solidFill>
                <a:latin typeface="Arial"/>
                <a:ea typeface="Arial"/>
                <a:cs typeface="Arial"/>
                <a:sym typeface="Arial"/>
              </a:rPr>
              <a:t>Parallel Studio XE</a:t>
            </a:r>
            <a:r>
              <a:rPr lang="en-US" sz="1200" b="0" i="0">
                <a:solidFill>
                  <a:schemeClr val="dk1"/>
                </a:solidFill>
                <a:latin typeface="Arial"/>
                <a:ea typeface="Arial"/>
                <a:cs typeface="Arial"/>
                <a:sym typeface="Arial"/>
              </a:rPr>
              <a:t> is a software development product developed by </a:t>
            </a:r>
            <a:r>
              <a:rPr lang="en-US" sz="1200" b="0" i="0" u="sng" strike="noStrike">
                <a:solidFill>
                  <a:schemeClr val="dk1"/>
                </a:solidFill>
                <a:latin typeface="Arial"/>
                <a:ea typeface="Arial"/>
                <a:cs typeface="Arial"/>
                <a:sym typeface="Arial"/>
                <a:hlinkClick r:id="rId3">
                  <a:extLst>
                    <a:ext uri="{A12FA001-AC4F-418D-AE19-62706E023703}">
                      <ahyp:hlinkClr xmlns:ahyp="http://schemas.microsoft.com/office/drawing/2018/hyperlinkcolor" xmlns="" val="tx"/>
                    </a:ext>
                  </a:extLst>
                </a:hlinkClick>
              </a:rPr>
              <a:t>Intel</a:t>
            </a:r>
            <a:r>
              <a:rPr lang="en-US" sz="1200" b="0" i="0">
                <a:solidFill>
                  <a:schemeClr val="dk1"/>
                </a:solidFill>
                <a:latin typeface="Arial"/>
                <a:ea typeface="Arial"/>
                <a:cs typeface="Arial"/>
                <a:sym typeface="Arial"/>
              </a:rPr>
              <a:t> that facilitates native code development on </a:t>
            </a:r>
            <a:r>
              <a:rPr lang="en-US" sz="1200" b="0" i="0" u="sng" strike="noStrike">
                <a:solidFill>
                  <a:schemeClr val="dk1"/>
                </a:solidFill>
                <a:latin typeface="Arial"/>
                <a:ea typeface="Arial"/>
                <a:cs typeface="Arial"/>
                <a:sym typeface="Arial"/>
                <a:hlinkClick r:id="rId4">
                  <a:extLst>
                    <a:ext uri="{A12FA001-AC4F-418D-AE19-62706E023703}">
                      <ahyp:hlinkClr xmlns:ahyp="http://schemas.microsoft.com/office/drawing/2018/hyperlinkcolor" xmlns="" val="tx"/>
                    </a:ext>
                  </a:extLst>
                </a:hlinkClick>
              </a:rPr>
              <a:t>Windows</a:t>
            </a:r>
            <a:r>
              <a:rPr lang="en-US" sz="1200" b="0" i="0">
                <a:solidFill>
                  <a:schemeClr val="dk1"/>
                </a:solidFill>
                <a:latin typeface="Arial"/>
                <a:ea typeface="Arial"/>
                <a:cs typeface="Arial"/>
                <a:sym typeface="Arial"/>
              </a:rPr>
              <a:t>, </a:t>
            </a:r>
            <a:r>
              <a:rPr lang="en-US" sz="1200" b="0" i="0" u="sng" strike="noStrike">
                <a:solidFill>
                  <a:schemeClr val="dk1"/>
                </a:solidFill>
                <a:latin typeface="Arial"/>
                <a:ea typeface="Arial"/>
                <a:cs typeface="Arial"/>
                <a:sym typeface="Arial"/>
                <a:hlinkClick r:id="rId5">
                  <a:extLst>
                    <a:ext uri="{A12FA001-AC4F-418D-AE19-62706E023703}">
                      <ahyp:hlinkClr xmlns:ahyp="http://schemas.microsoft.com/office/drawing/2018/hyperlinkcolor" xmlns="" val="tx"/>
                    </a:ext>
                  </a:extLst>
                </a:hlinkClick>
              </a:rPr>
              <a:t>macOS</a:t>
            </a:r>
            <a:r>
              <a:rPr lang="en-US" sz="1200" b="0" i="0">
                <a:solidFill>
                  <a:schemeClr val="dk1"/>
                </a:solidFill>
                <a:latin typeface="Arial"/>
                <a:ea typeface="Arial"/>
                <a:cs typeface="Arial"/>
                <a:sym typeface="Arial"/>
              </a:rPr>
              <a:t> and </a:t>
            </a:r>
            <a:r>
              <a:rPr lang="en-US" sz="1200" b="0" i="0" u="sng" strike="noStrike">
                <a:solidFill>
                  <a:schemeClr val="dk1"/>
                </a:solidFill>
                <a:latin typeface="Arial"/>
                <a:ea typeface="Arial"/>
                <a:cs typeface="Arial"/>
                <a:sym typeface="Arial"/>
                <a:hlinkClick r:id="rId6">
                  <a:extLst>
                    <a:ext uri="{A12FA001-AC4F-418D-AE19-62706E023703}">
                      <ahyp:hlinkClr xmlns:ahyp="http://schemas.microsoft.com/office/drawing/2018/hyperlinkcolor" xmlns="" val="tx"/>
                    </a:ext>
                  </a:extLst>
                </a:hlinkClick>
              </a:rPr>
              <a:t>Linux</a:t>
            </a:r>
            <a:r>
              <a:rPr lang="en-US" sz="1200" b="0" i="0">
                <a:solidFill>
                  <a:schemeClr val="dk1"/>
                </a:solidFill>
                <a:latin typeface="Arial"/>
                <a:ea typeface="Arial"/>
                <a:cs typeface="Arial"/>
                <a:sym typeface="Arial"/>
              </a:rPr>
              <a:t>in </a:t>
            </a:r>
            <a:r>
              <a:rPr lang="en-US" sz="1200" b="0" i="0" u="sng" strike="noStrike">
                <a:solidFill>
                  <a:schemeClr val="dk1"/>
                </a:solidFill>
                <a:latin typeface="Arial"/>
                <a:ea typeface="Arial"/>
                <a:cs typeface="Arial"/>
                <a:sym typeface="Arial"/>
                <a:hlinkClick r:id="rId7">
                  <a:extLst>
                    <a:ext uri="{A12FA001-AC4F-418D-AE19-62706E023703}">
                      <ahyp:hlinkClr xmlns:ahyp="http://schemas.microsoft.com/office/drawing/2018/hyperlinkcolor" xmlns="" val="tx"/>
                    </a:ext>
                  </a:extLst>
                </a:hlinkClick>
              </a:rPr>
              <a:t>C++</a:t>
            </a:r>
            <a:r>
              <a:rPr lang="en-US" sz="1200" b="0" i="0">
                <a:solidFill>
                  <a:schemeClr val="dk1"/>
                </a:solidFill>
                <a:latin typeface="Arial"/>
                <a:ea typeface="Arial"/>
                <a:cs typeface="Arial"/>
                <a:sym typeface="Arial"/>
              </a:rPr>
              <a:t> and </a:t>
            </a:r>
            <a:r>
              <a:rPr lang="en-US" sz="1200" b="0" i="0" u="sng" strike="noStrike">
                <a:solidFill>
                  <a:schemeClr val="dk1"/>
                </a:solidFill>
                <a:latin typeface="Arial"/>
                <a:ea typeface="Arial"/>
                <a:cs typeface="Arial"/>
                <a:sym typeface="Arial"/>
                <a:hlinkClick r:id="rId8">
                  <a:extLst>
                    <a:ext uri="{A12FA001-AC4F-418D-AE19-62706E023703}">
                      <ahyp:hlinkClr xmlns:ahyp="http://schemas.microsoft.com/office/drawing/2018/hyperlinkcolor" xmlns="" val="tx"/>
                    </a:ext>
                  </a:extLst>
                </a:hlinkClick>
              </a:rPr>
              <a:t>Fortran</a:t>
            </a:r>
            <a:r>
              <a:rPr lang="en-US" sz="1200" b="0" i="0">
                <a:solidFill>
                  <a:schemeClr val="dk1"/>
                </a:solidFill>
                <a:latin typeface="Arial"/>
                <a:ea typeface="Arial"/>
                <a:cs typeface="Arial"/>
                <a:sym typeface="Arial"/>
              </a:rPr>
              <a:t> for </a:t>
            </a:r>
            <a:r>
              <a:rPr lang="en-US" sz="1200" b="0" i="0" u="sng" strike="noStrike">
                <a:solidFill>
                  <a:schemeClr val="dk1"/>
                </a:solidFill>
                <a:latin typeface="Arial"/>
                <a:ea typeface="Arial"/>
                <a:cs typeface="Arial"/>
                <a:sym typeface="Arial"/>
                <a:hlinkClick r:id="rId9">
                  <a:extLst>
                    <a:ext uri="{A12FA001-AC4F-418D-AE19-62706E023703}">
                      <ahyp:hlinkClr xmlns:ahyp="http://schemas.microsoft.com/office/drawing/2018/hyperlinkcolor" xmlns="" val="tx"/>
                    </a:ext>
                  </a:extLst>
                </a:hlinkClick>
              </a:rPr>
              <a:t>parallel computing</a:t>
            </a:r>
            <a:r>
              <a:rPr lang="en-US" sz="1200" b="0" i="0">
                <a:solidFill>
                  <a:schemeClr val="dk1"/>
                </a:solidFill>
                <a:latin typeface="Arial"/>
                <a:ea typeface="Arial"/>
                <a:cs typeface="Arial"/>
                <a:sym typeface="Arial"/>
              </a:rPr>
              <a:t>.</a:t>
            </a:r>
            <a:r>
              <a:rPr lang="en-US" sz="1200" b="0" i="0" u="sng" strike="noStrike" baseline="30000">
                <a:solidFill>
                  <a:schemeClr val="dk1"/>
                </a:solidFill>
                <a:latin typeface="Arial"/>
                <a:ea typeface="Arial"/>
                <a:cs typeface="Arial"/>
                <a:sym typeface="Arial"/>
                <a:hlinkClick r:id="rId10">
                  <a:extLst>
                    <a:ext uri="{A12FA001-AC4F-418D-AE19-62706E023703}">
                      <ahyp:hlinkClr xmlns:ahyp="http://schemas.microsoft.com/office/drawing/2018/hyperlinkcolor" xmlns="" val="tx"/>
                    </a:ext>
                  </a:extLst>
                </a:hlinkClick>
              </a:rPr>
              <a:t>[2]</a:t>
            </a:r>
            <a:r>
              <a:rPr lang="en-US" sz="1200" b="0" i="0">
                <a:solidFill>
                  <a:schemeClr val="dk1"/>
                </a:solidFill>
                <a:latin typeface="Arial"/>
                <a:ea typeface="Arial"/>
                <a:cs typeface="Arial"/>
                <a:sym typeface="Arial"/>
              </a:rPr>
              <a:t> Parallel programming enables software programs to take advantage of </a:t>
            </a:r>
            <a:r>
              <a:rPr lang="en-US" sz="1200" b="0" i="0" u="sng" strike="noStrike">
                <a:solidFill>
                  <a:schemeClr val="dk1"/>
                </a:solidFill>
                <a:latin typeface="Arial"/>
                <a:ea typeface="Arial"/>
                <a:cs typeface="Arial"/>
                <a:sym typeface="Arial"/>
                <a:hlinkClick r:id="rId11">
                  <a:extLst>
                    <a:ext uri="{A12FA001-AC4F-418D-AE19-62706E023703}">
                      <ahyp:hlinkClr xmlns:ahyp="http://schemas.microsoft.com/office/drawing/2018/hyperlinkcolor" xmlns="" val="tx"/>
                    </a:ext>
                  </a:extLst>
                </a:hlinkClick>
              </a:rPr>
              <a:t>multi-core processors</a:t>
            </a:r>
            <a:r>
              <a:rPr lang="en-US" sz="1200" b="0" i="0">
                <a:solidFill>
                  <a:schemeClr val="dk1"/>
                </a:solidFill>
                <a:latin typeface="Arial"/>
                <a:ea typeface="Arial"/>
                <a:cs typeface="Arial"/>
                <a:sym typeface="Arial"/>
              </a:rPr>
              <a:t> from Intel and other processor vendors.</a:t>
            </a:r>
            <a:endParaRPr/>
          </a:p>
          <a:p>
            <a:pPr marL="457200" marR="0" lvl="0" indent="-228600" algn="l" rtl="0">
              <a:lnSpc>
                <a:spcPct val="100000"/>
              </a:lnSpc>
              <a:spcBef>
                <a:spcPts val="0"/>
              </a:spcBef>
              <a:spcAft>
                <a:spcPts val="0"/>
              </a:spcAft>
              <a:buSzPts val="1400"/>
              <a:buNone/>
            </a:pPr>
            <a:endParaRPr sz="1200" b="0" i="0">
              <a:solidFill>
                <a:schemeClr val="dk1"/>
              </a:solidFill>
              <a:latin typeface="Arial"/>
              <a:ea typeface="Arial"/>
              <a:cs typeface="Arial"/>
              <a:sym typeface="Arial"/>
            </a:endParaRPr>
          </a:p>
          <a:p>
            <a:pPr marL="457200" marR="0" lvl="0" indent="-228600" algn="l" rtl="0">
              <a:lnSpc>
                <a:spcPct val="100000"/>
              </a:lnSpc>
              <a:spcBef>
                <a:spcPts val="0"/>
              </a:spcBef>
              <a:spcAft>
                <a:spcPts val="0"/>
              </a:spcAft>
              <a:buSzPts val="1400"/>
              <a:buNone/>
            </a:pPr>
            <a:r>
              <a:rPr lang="en-US" sz="1200" b="0" i="0">
                <a:solidFill>
                  <a:schemeClr val="dk1"/>
                </a:solidFill>
                <a:latin typeface="Arial"/>
                <a:ea typeface="Arial"/>
                <a:cs typeface="Arial"/>
                <a:sym typeface="Arial"/>
              </a:rPr>
              <a:t>Intel Vtune amplifier- Stop guessing why software is slow. Advanced sampling and profiling techniques quickly analyze your code, isolate issues, and deliver insights for optimizing performance on modern processors.</a:t>
            </a:r>
            <a:endParaRPr/>
          </a:p>
          <a:p>
            <a:pPr marL="457200" marR="0" lvl="0" indent="-228600" algn="l" rtl="0">
              <a:lnSpc>
                <a:spcPct val="100000"/>
              </a:lnSpc>
              <a:spcBef>
                <a:spcPts val="0"/>
              </a:spcBef>
              <a:spcAft>
                <a:spcPts val="0"/>
              </a:spcAft>
              <a:buSzPts val="1400"/>
              <a:buNone/>
            </a:pPr>
            <a:r>
              <a:rPr lang="en-US" sz="1200" b="0" i="0">
                <a:solidFill>
                  <a:schemeClr val="dk1"/>
                </a:solidFill>
                <a:latin typeface="Arial"/>
                <a:ea typeface="Arial"/>
                <a:cs typeface="Arial"/>
                <a:sym typeface="Arial"/>
              </a:rPr>
              <a:t>Intel inspector- Locate and debug threading, memory, and persistent memory errors in applications early in the design cycle to avoid costly errors later.</a:t>
            </a:r>
            <a:endParaRPr/>
          </a:p>
          <a:p>
            <a:pPr marL="457200" marR="0" lvl="0" indent="-228600" algn="l" rtl="0">
              <a:lnSpc>
                <a:spcPct val="100000"/>
              </a:lnSpc>
              <a:spcBef>
                <a:spcPts val="0"/>
              </a:spcBef>
              <a:spcAft>
                <a:spcPts val="0"/>
              </a:spcAft>
              <a:buSzPts val="1400"/>
              <a:buNone/>
            </a:pPr>
            <a:r>
              <a:rPr lang="en-US" sz="1200" b="0" i="0">
                <a:solidFill>
                  <a:schemeClr val="dk1"/>
                </a:solidFill>
                <a:latin typeface="Arial"/>
                <a:ea typeface="Arial"/>
                <a:cs typeface="Arial"/>
                <a:sym typeface="Arial"/>
              </a:rPr>
              <a:t>Intel Advisor- Design and optimize high-performing code for modern computer architectures. Effectively use more cores, vectorization, and heterogeneous processing.</a:t>
            </a:r>
            <a:endParaRPr/>
          </a:p>
        </p:txBody>
      </p:sp>
      <p:sp>
        <p:nvSpPr>
          <p:cNvPr id="542" name="Google Shape;542;gdedf733895_0_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23</a:t>
            </a:fld>
            <a:endParaRPr sz="12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062967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2" name="Google Shape;532;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sz="1200" b="0" i="0" dirty="0">
                <a:solidFill>
                  <a:schemeClr val="dk1"/>
                </a:solidFill>
                <a:latin typeface="Arial"/>
                <a:ea typeface="Arial"/>
                <a:cs typeface="Arial"/>
                <a:sym typeface="Arial"/>
              </a:rPr>
              <a:t>Intel </a:t>
            </a:r>
            <a:r>
              <a:rPr lang="en-US" sz="1200" b="1" i="0" dirty="0">
                <a:solidFill>
                  <a:schemeClr val="dk1"/>
                </a:solidFill>
                <a:latin typeface="Arial"/>
                <a:ea typeface="Arial"/>
                <a:cs typeface="Arial"/>
                <a:sym typeface="Arial"/>
              </a:rPr>
              <a:t>Parallel Studio XE</a:t>
            </a:r>
            <a:r>
              <a:rPr lang="en-US" sz="1200" b="0" i="0" dirty="0">
                <a:solidFill>
                  <a:schemeClr val="dk1"/>
                </a:solidFill>
                <a:latin typeface="Arial"/>
                <a:ea typeface="Arial"/>
                <a:cs typeface="Arial"/>
                <a:sym typeface="Arial"/>
              </a:rPr>
              <a:t> is a software development product developed by </a:t>
            </a:r>
            <a:r>
              <a:rPr lang="en-US" sz="1200" b="0" i="0" u="sng" strike="noStrike" dirty="0">
                <a:solidFill>
                  <a:schemeClr val="dk1"/>
                </a:solidFill>
                <a:latin typeface="Arial"/>
                <a:ea typeface="Arial"/>
                <a:cs typeface="Arial"/>
                <a:sym typeface="Arial"/>
                <a:hlinkClick r:id="rId3">
                  <a:extLst>
                    <a:ext uri="{A12FA001-AC4F-418D-AE19-62706E023703}">
                      <ahyp:hlinkClr xmlns:ahyp="http://schemas.microsoft.com/office/drawing/2018/hyperlinkcolor" xmlns="" val="tx"/>
                    </a:ext>
                  </a:extLst>
                </a:hlinkClick>
              </a:rPr>
              <a:t>Intel</a:t>
            </a:r>
            <a:r>
              <a:rPr lang="en-US" sz="1200" b="0" i="0" dirty="0">
                <a:solidFill>
                  <a:schemeClr val="dk1"/>
                </a:solidFill>
                <a:latin typeface="Arial"/>
                <a:ea typeface="Arial"/>
                <a:cs typeface="Arial"/>
                <a:sym typeface="Arial"/>
              </a:rPr>
              <a:t> that facilitates native code development on </a:t>
            </a:r>
            <a:r>
              <a:rPr lang="en-US" sz="1200" b="0" i="0" u="sng" strike="noStrike" dirty="0">
                <a:solidFill>
                  <a:schemeClr val="dk1"/>
                </a:solidFill>
                <a:latin typeface="Arial"/>
                <a:ea typeface="Arial"/>
                <a:cs typeface="Arial"/>
                <a:sym typeface="Arial"/>
                <a:hlinkClick r:id="rId4">
                  <a:extLst>
                    <a:ext uri="{A12FA001-AC4F-418D-AE19-62706E023703}">
                      <ahyp:hlinkClr xmlns:ahyp="http://schemas.microsoft.com/office/drawing/2018/hyperlinkcolor" xmlns="" val="tx"/>
                    </a:ext>
                  </a:extLst>
                </a:hlinkClick>
              </a:rPr>
              <a:t>Windows</a:t>
            </a:r>
            <a:r>
              <a:rPr lang="en-US" sz="1200" b="0" i="0" dirty="0">
                <a:solidFill>
                  <a:schemeClr val="dk1"/>
                </a:solidFill>
                <a:latin typeface="Arial"/>
                <a:ea typeface="Arial"/>
                <a:cs typeface="Arial"/>
                <a:sym typeface="Arial"/>
              </a:rPr>
              <a:t>, </a:t>
            </a:r>
            <a:r>
              <a:rPr lang="en-US" sz="1200" b="0" i="0" u="sng" strike="noStrike" dirty="0">
                <a:solidFill>
                  <a:schemeClr val="dk1"/>
                </a:solidFill>
                <a:latin typeface="Arial"/>
                <a:ea typeface="Arial"/>
                <a:cs typeface="Arial"/>
                <a:sym typeface="Arial"/>
                <a:hlinkClick r:id="rId5">
                  <a:extLst>
                    <a:ext uri="{A12FA001-AC4F-418D-AE19-62706E023703}">
                      <ahyp:hlinkClr xmlns:ahyp="http://schemas.microsoft.com/office/drawing/2018/hyperlinkcolor" xmlns="" val="tx"/>
                    </a:ext>
                  </a:extLst>
                </a:hlinkClick>
              </a:rPr>
              <a:t>macOS</a:t>
            </a:r>
            <a:r>
              <a:rPr lang="en-US" sz="1200" b="0" i="0" dirty="0">
                <a:solidFill>
                  <a:schemeClr val="dk1"/>
                </a:solidFill>
                <a:latin typeface="Arial"/>
                <a:ea typeface="Arial"/>
                <a:cs typeface="Arial"/>
                <a:sym typeface="Arial"/>
              </a:rPr>
              <a:t> and </a:t>
            </a:r>
            <a:r>
              <a:rPr lang="en-US" sz="1200" b="0" i="0" u="sng" strike="noStrike" dirty="0" err="1">
                <a:solidFill>
                  <a:schemeClr val="dk1"/>
                </a:solidFill>
                <a:latin typeface="Arial"/>
                <a:ea typeface="Arial"/>
                <a:cs typeface="Arial"/>
                <a:sym typeface="Arial"/>
                <a:hlinkClick r:id="rId6">
                  <a:extLst>
                    <a:ext uri="{A12FA001-AC4F-418D-AE19-62706E023703}">
                      <ahyp:hlinkClr xmlns:ahyp="http://schemas.microsoft.com/office/drawing/2018/hyperlinkcolor" xmlns="" val="tx"/>
                    </a:ext>
                  </a:extLst>
                </a:hlinkClick>
              </a:rPr>
              <a:t>Linux</a:t>
            </a:r>
            <a:r>
              <a:rPr lang="en-US" sz="1200" b="0" i="0" dirty="0" err="1">
                <a:solidFill>
                  <a:schemeClr val="dk1"/>
                </a:solidFill>
                <a:latin typeface="Arial"/>
                <a:ea typeface="Arial"/>
                <a:cs typeface="Arial"/>
                <a:sym typeface="Arial"/>
              </a:rPr>
              <a:t>in</a:t>
            </a:r>
            <a:r>
              <a:rPr lang="en-US" sz="1200" b="0" i="0" dirty="0">
                <a:solidFill>
                  <a:schemeClr val="dk1"/>
                </a:solidFill>
                <a:latin typeface="Arial"/>
                <a:ea typeface="Arial"/>
                <a:cs typeface="Arial"/>
                <a:sym typeface="Arial"/>
              </a:rPr>
              <a:t> </a:t>
            </a:r>
            <a:r>
              <a:rPr lang="en-US" sz="1200" b="0" i="0" u="sng" strike="noStrike" dirty="0">
                <a:solidFill>
                  <a:schemeClr val="dk1"/>
                </a:solidFill>
                <a:latin typeface="Arial"/>
                <a:ea typeface="Arial"/>
                <a:cs typeface="Arial"/>
                <a:sym typeface="Arial"/>
                <a:hlinkClick r:id="rId7">
                  <a:extLst>
                    <a:ext uri="{A12FA001-AC4F-418D-AE19-62706E023703}">
                      <ahyp:hlinkClr xmlns:ahyp="http://schemas.microsoft.com/office/drawing/2018/hyperlinkcolor" xmlns="" val="tx"/>
                    </a:ext>
                  </a:extLst>
                </a:hlinkClick>
              </a:rPr>
              <a:t>C++</a:t>
            </a:r>
            <a:r>
              <a:rPr lang="en-US" sz="1200" b="0" i="0" dirty="0">
                <a:solidFill>
                  <a:schemeClr val="dk1"/>
                </a:solidFill>
                <a:latin typeface="Arial"/>
                <a:ea typeface="Arial"/>
                <a:cs typeface="Arial"/>
                <a:sym typeface="Arial"/>
              </a:rPr>
              <a:t> and </a:t>
            </a:r>
            <a:r>
              <a:rPr lang="en-US" sz="1200" b="0" i="0" u="sng" strike="noStrike" dirty="0">
                <a:solidFill>
                  <a:schemeClr val="dk1"/>
                </a:solidFill>
                <a:latin typeface="Arial"/>
                <a:ea typeface="Arial"/>
                <a:cs typeface="Arial"/>
                <a:sym typeface="Arial"/>
                <a:hlinkClick r:id="rId8">
                  <a:extLst>
                    <a:ext uri="{A12FA001-AC4F-418D-AE19-62706E023703}">
                      <ahyp:hlinkClr xmlns:ahyp="http://schemas.microsoft.com/office/drawing/2018/hyperlinkcolor" xmlns="" val="tx"/>
                    </a:ext>
                  </a:extLst>
                </a:hlinkClick>
              </a:rPr>
              <a:t>Fortran</a:t>
            </a:r>
            <a:r>
              <a:rPr lang="en-US" sz="1200" b="0" i="0" dirty="0">
                <a:solidFill>
                  <a:schemeClr val="dk1"/>
                </a:solidFill>
                <a:latin typeface="Arial"/>
                <a:ea typeface="Arial"/>
                <a:cs typeface="Arial"/>
                <a:sym typeface="Arial"/>
              </a:rPr>
              <a:t> for </a:t>
            </a:r>
            <a:r>
              <a:rPr lang="en-US" sz="1200" b="0" i="0" u="sng" strike="noStrike" dirty="0">
                <a:solidFill>
                  <a:schemeClr val="dk1"/>
                </a:solidFill>
                <a:latin typeface="Arial"/>
                <a:ea typeface="Arial"/>
                <a:cs typeface="Arial"/>
                <a:sym typeface="Arial"/>
                <a:hlinkClick r:id="rId9">
                  <a:extLst>
                    <a:ext uri="{A12FA001-AC4F-418D-AE19-62706E023703}">
                      <ahyp:hlinkClr xmlns:ahyp="http://schemas.microsoft.com/office/drawing/2018/hyperlinkcolor" xmlns="" val="tx"/>
                    </a:ext>
                  </a:extLst>
                </a:hlinkClick>
              </a:rPr>
              <a:t>parallel computing</a:t>
            </a:r>
            <a:r>
              <a:rPr lang="en-US" sz="1200" b="0" i="0" dirty="0">
                <a:solidFill>
                  <a:schemeClr val="dk1"/>
                </a:solidFill>
                <a:latin typeface="Arial"/>
                <a:ea typeface="Arial"/>
                <a:cs typeface="Arial"/>
                <a:sym typeface="Arial"/>
              </a:rPr>
              <a:t>.</a:t>
            </a:r>
            <a:r>
              <a:rPr lang="en-US" sz="1200" b="0" i="0" u="sng" strike="noStrike" baseline="30000" dirty="0">
                <a:solidFill>
                  <a:schemeClr val="dk1"/>
                </a:solidFill>
                <a:latin typeface="Arial"/>
                <a:ea typeface="Arial"/>
                <a:cs typeface="Arial"/>
                <a:sym typeface="Arial"/>
                <a:hlinkClick r:id="rId10">
                  <a:extLst>
                    <a:ext uri="{A12FA001-AC4F-418D-AE19-62706E023703}">
                      <ahyp:hlinkClr xmlns:ahyp="http://schemas.microsoft.com/office/drawing/2018/hyperlinkcolor" xmlns="" val="tx"/>
                    </a:ext>
                  </a:extLst>
                </a:hlinkClick>
              </a:rPr>
              <a:t>[2]</a:t>
            </a:r>
            <a:r>
              <a:rPr lang="en-US" sz="1200" b="0" i="0" dirty="0">
                <a:solidFill>
                  <a:schemeClr val="dk1"/>
                </a:solidFill>
                <a:latin typeface="Arial"/>
                <a:ea typeface="Arial"/>
                <a:cs typeface="Arial"/>
                <a:sym typeface="Arial"/>
              </a:rPr>
              <a:t> Parallel programming enables software programs to take advantage of </a:t>
            </a:r>
            <a:r>
              <a:rPr lang="en-US" sz="1200" b="0" i="0" u="sng" strike="noStrike" dirty="0">
                <a:solidFill>
                  <a:schemeClr val="dk1"/>
                </a:solidFill>
                <a:latin typeface="Arial"/>
                <a:ea typeface="Arial"/>
                <a:cs typeface="Arial"/>
                <a:sym typeface="Arial"/>
                <a:hlinkClick r:id="rId11">
                  <a:extLst>
                    <a:ext uri="{A12FA001-AC4F-418D-AE19-62706E023703}">
                      <ahyp:hlinkClr xmlns:ahyp="http://schemas.microsoft.com/office/drawing/2018/hyperlinkcolor" xmlns="" val="tx"/>
                    </a:ext>
                  </a:extLst>
                </a:hlinkClick>
              </a:rPr>
              <a:t>multi-core processors</a:t>
            </a:r>
            <a:r>
              <a:rPr lang="en-US" sz="1200" b="0" i="0" dirty="0">
                <a:solidFill>
                  <a:schemeClr val="dk1"/>
                </a:solidFill>
                <a:latin typeface="Arial"/>
                <a:ea typeface="Arial"/>
                <a:cs typeface="Arial"/>
                <a:sym typeface="Arial"/>
              </a:rPr>
              <a:t> from Intel and other processor vendors.</a:t>
            </a:r>
            <a:endParaRPr dirty="0"/>
          </a:p>
          <a:p>
            <a:pPr marL="457200" marR="0" lvl="0" indent="-228600" algn="l" rtl="0">
              <a:lnSpc>
                <a:spcPct val="100000"/>
              </a:lnSpc>
              <a:spcBef>
                <a:spcPts val="0"/>
              </a:spcBef>
              <a:spcAft>
                <a:spcPts val="0"/>
              </a:spcAft>
              <a:buSzPts val="1400"/>
              <a:buNone/>
            </a:pPr>
            <a:endParaRPr sz="1200" b="0" i="0" dirty="0">
              <a:solidFill>
                <a:schemeClr val="dk1"/>
              </a:solidFill>
              <a:latin typeface="Arial"/>
              <a:ea typeface="Arial"/>
              <a:cs typeface="Arial"/>
              <a:sym typeface="Arial"/>
            </a:endParaRPr>
          </a:p>
          <a:p>
            <a:pPr marL="457200" marR="0" lvl="0" indent="-228600" algn="l" rtl="0">
              <a:lnSpc>
                <a:spcPct val="100000"/>
              </a:lnSpc>
              <a:spcBef>
                <a:spcPts val="0"/>
              </a:spcBef>
              <a:spcAft>
                <a:spcPts val="0"/>
              </a:spcAft>
              <a:buSzPts val="1400"/>
              <a:buNone/>
            </a:pPr>
            <a:r>
              <a:rPr lang="en-US" sz="1200" b="0" i="0" dirty="0">
                <a:solidFill>
                  <a:schemeClr val="dk1"/>
                </a:solidFill>
                <a:latin typeface="Arial"/>
                <a:ea typeface="Arial"/>
                <a:cs typeface="Arial"/>
                <a:sym typeface="Arial"/>
              </a:rPr>
              <a:t>Intel </a:t>
            </a:r>
            <a:r>
              <a:rPr lang="en-US" sz="1200" b="0" i="0" dirty="0" err="1">
                <a:solidFill>
                  <a:schemeClr val="dk1"/>
                </a:solidFill>
                <a:latin typeface="Arial"/>
                <a:ea typeface="Arial"/>
                <a:cs typeface="Arial"/>
                <a:sym typeface="Arial"/>
              </a:rPr>
              <a:t>Vtune</a:t>
            </a:r>
            <a:r>
              <a:rPr lang="en-US" sz="1200" b="0" i="0" dirty="0">
                <a:solidFill>
                  <a:schemeClr val="dk1"/>
                </a:solidFill>
                <a:latin typeface="Arial"/>
                <a:ea typeface="Arial"/>
                <a:cs typeface="Arial"/>
                <a:sym typeface="Arial"/>
              </a:rPr>
              <a:t> amplifier- Stop guessing why software is slow. Advanced sampling and profiling techniques quickly analyze your code, isolate issues, and deliver insights for optimizing performance on modern processors.</a:t>
            </a:r>
            <a:endParaRPr dirty="0"/>
          </a:p>
          <a:p>
            <a:pPr marL="457200" marR="0" lvl="0" indent="-228600" algn="l" rtl="0">
              <a:lnSpc>
                <a:spcPct val="100000"/>
              </a:lnSpc>
              <a:spcBef>
                <a:spcPts val="0"/>
              </a:spcBef>
              <a:spcAft>
                <a:spcPts val="0"/>
              </a:spcAft>
              <a:buSzPts val="1400"/>
              <a:buNone/>
            </a:pPr>
            <a:r>
              <a:rPr lang="en-US" sz="1200" b="0" i="0" dirty="0">
                <a:solidFill>
                  <a:schemeClr val="dk1"/>
                </a:solidFill>
                <a:latin typeface="Arial"/>
                <a:ea typeface="Arial"/>
                <a:cs typeface="Arial"/>
                <a:sym typeface="Arial"/>
              </a:rPr>
              <a:t>Intel inspector- Locate and debug threading, memory, and persistent memory errors in applications early in the design cycle to avoid costly errors later.</a:t>
            </a:r>
            <a:endParaRPr dirty="0"/>
          </a:p>
          <a:p>
            <a:pPr marL="457200" marR="0" lvl="0" indent="-228600" algn="l" rtl="0">
              <a:lnSpc>
                <a:spcPct val="100000"/>
              </a:lnSpc>
              <a:spcBef>
                <a:spcPts val="0"/>
              </a:spcBef>
              <a:spcAft>
                <a:spcPts val="0"/>
              </a:spcAft>
              <a:buSzPts val="1400"/>
              <a:buNone/>
            </a:pPr>
            <a:r>
              <a:rPr lang="en-US" sz="1200" b="0" i="0" dirty="0">
                <a:solidFill>
                  <a:schemeClr val="dk1"/>
                </a:solidFill>
                <a:latin typeface="Arial"/>
                <a:ea typeface="Arial"/>
                <a:cs typeface="Arial"/>
                <a:sym typeface="Arial"/>
              </a:rPr>
              <a:t>Intel Advisor- Design and optimize high-performing code for modern computer architectures. Effectively use more cores, vectorization, and heterogeneous processing.</a:t>
            </a:r>
            <a:endParaRPr dirty="0"/>
          </a:p>
        </p:txBody>
      </p:sp>
      <p:sp>
        <p:nvSpPr>
          <p:cNvPr id="533" name="Google Shape;533;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24</a:t>
            </a:fld>
            <a:endParaRPr sz="12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2226630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01" name="Google Shape;30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73493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 name="Google Shape;30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772254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 name="Google Shape;30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68727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138551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 name="Google Shape;30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53588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 name="Google Shape;30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756418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 name="Google Shape;30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910676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 name="Google Shape;30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948367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 name="Google Shape;30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5732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 name="Google Shape;30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219776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241097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https://www.intel.com/content/www/us/en/developer/articles/tool/oneapi-standalone-components.html#python</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321730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0" name="Google Shape;550;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Here are the lessons we are going to learn today.</a:t>
            </a:r>
            <a:endParaRPr/>
          </a:p>
        </p:txBody>
      </p:sp>
      <p:sp>
        <p:nvSpPr>
          <p:cNvPr id="551" name="Google Shape;551;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45</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 name="Google Shape;30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12488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 name="Google Shape;30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40742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 name="Google Shape;30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55741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 name="Google Shape;30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26186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 name="Google Shape;30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80389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 name="Google Shape;30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84691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 name="Google Shape;30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4408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2C508E">
                <a:alpha val="47058"/>
              </a:srgbClr>
            </a:gs>
            <a:gs pos="26000">
              <a:srgbClr val="2C508E">
                <a:alpha val="47058"/>
              </a:srgbClr>
            </a:gs>
            <a:gs pos="90000">
              <a:srgbClr val="3F6EC2"/>
            </a:gs>
            <a:gs pos="100000">
              <a:srgbClr val="3F6EC2"/>
            </a:gs>
          </a:gsLst>
          <a:lin ang="5400000" scaled="0"/>
        </a:gradFill>
        <a:effectLst/>
      </p:bgPr>
    </p:bg>
    <p:spTree>
      <p:nvGrpSpPr>
        <p:cNvPr id="1" name="Shape 15"/>
        <p:cNvGrpSpPr/>
        <p:nvPr/>
      </p:nvGrpSpPr>
      <p:grpSpPr>
        <a:xfrm>
          <a:off x="0" y="0"/>
          <a:ext cx="0" cy="0"/>
          <a:chOff x="0" y="0"/>
          <a:chExt cx="0" cy="0"/>
        </a:xfrm>
      </p:grpSpPr>
      <p:sp>
        <p:nvSpPr>
          <p:cNvPr id="16" name="Google Shape;16;p3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b="1"/>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39"/>
          <p:cNvSpPr txBox="1">
            <a:spLocks noGrp="1"/>
          </p:cNvSpPr>
          <p:nvPr>
            <p:ph type="sldNum" idx="12"/>
          </p:nvPr>
        </p:nvSpPr>
        <p:spPr>
          <a:xfrm>
            <a:off x="8610600" y="6356349"/>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002060"/>
              </a:buClr>
              <a:buSzPts val="3600"/>
              <a:buFont typeface="Calibri"/>
              <a:buNone/>
              <a:defRPr sz="3600" b="1">
                <a:solidFill>
                  <a:srgbClr val="00206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4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81000" algn="l">
              <a:lnSpc>
                <a:spcPct val="90000"/>
              </a:lnSpc>
              <a:spcBef>
                <a:spcPts val="1000"/>
              </a:spcBef>
              <a:spcAft>
                <a:spcPts val="0"/>
              </a:spcAft>
              <a:buClr>
                <a:schemeClr val="dk1"/>
              </a:buClr>
              <a:buSzPts val="2400"/>
              <a:buChar char="•"/>
              <a:defRPr sz="2400"/>
            </a:lvl1pPr>
            <a:lvl2pPr marL="914400" lvl="1" indent="-381000" algn="l">
              <a:lnSpc>
                <a:spcPct val="90000"/>
              </a:lnSpc>
              <a:spcBef>
                <a:spcPts val="500"/>
              </a:spcBef>
              <a:spcAft>
                <a:spcPts val="0"/>
              </a:spcAft>
              <a:buClr>
                <a:schemeClr val="dk1"/>
              </a:buClr>
              <a:buSzPts val="2400"/>
              <a:buChar char="•"/>
              <a:defRPr sz="2400"/>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9" name="Google Shape;29;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4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4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7" name="Google Shape;37;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8"/>
        <p:cNvGrpSpPr/>
        <p:nvPr/>
      </p:nvGrpSpPr>
      <p:grpSpPr>
        <a:xfrm>
          <a:off x="0" y="0"/>
          <a:ext cx="0" cy="0"/>
          <a:chOff x="0" y="0"/>
          <a:chExt cx="0" cy="0"/>
        </a:xfrm>
      </p:grpSpPr>
      <p:sp>
        <p:nvSpPr>
          <p:cNvPr id="39" name="Google Shape;39;p4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4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4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4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4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5" name="Google Shape;45;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6" name="Google Shape;46;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7"/>
        <p:cNvGrpSpPr/>
        <p:nvPr/>
      </p:nvGrpSpPr>
      <p:grpSpPr>
        <a:xfrm>
          <a:off x="0" y="0"/>
          <a:ext cx="0" cy="0"/>
          <a:chOff x="0" y="0"/>
          <a:chExt cx="0" cy="0"/>
        </a:xfrm>
      </p:grpSpPr>
      <p:sp>
        <p:nvSpPr>
          <p:cNvPr id="48" name="Google Shape;48;p4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4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0" name="Google Shape;50;p4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1" name="Google Shape;51;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3" name="Google Shape;53;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4"/>
        <p:cNvGrpSpPr/>
        <p:nvPr/>
      </p:nvGrpSpPr>
      <p:grpSpPr>
        <a:xfrm>
          <a:off x="0" y="0"/>
          <a:ext cx="0" cy="0"/>
          <a:chOff x="0" y="0"/>
          <a:chExt cx="0" cy="0"/>
        </a:xfrm>
      </p:grpSpPr>
      <p:sp>
        <p:nvSpPr>
          <p:cNvPr id="55" name="Google Shape;55;p4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45"/>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7" name="Google Shape;57;p4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1"/>
        <p:cNvGrpSpPr/>
        <p:nvPr/>
      </p:nvGrpSpPr>
      <p:grpSpPr>
        <a:xfrm>
          <a:off x="0" y="0"/>
          <a:ext cx="0" cy="0"/>
          <a:chOff x="0" y="0"/>
          <a:chExt cx="0" cy="0"/>
        </a:xfrm>
      </p:grpSpPr>
      <p:sp>
        <p:nvSpPr>
          <p:cNvPr id="62" name="Google Shape;62;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4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5" name="Google Shape;65;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7"/>
        <p:cNvGrpSpPr/>
        <p:nvPr/>
      </p:nvGrpSpPr>
      <p:grpSpPr>
        <a:xfrm>
          <a:off x="0" y="0"/>
          <a:ext cx="0" cy="0"/>
          <a:chOff x="0" y="0"/>
          <a:chExt cx="0" cy="0"/>
        </a:xfrm>
      </p:grpSpPr>
      <p:sp>
        <p:nvSpPr>
          <p:cNvPr id="68" name="Google Shape;68;p4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4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38" descr="A picture containing object&#10;&#10;Description automatically generated"/>
          <p:cNvPicPr preferRelativeResize="0"/>
          <p:nvPr/>
        </p:nvPicPr>
        <p:blipFill rotWithShape="1">
          <a:blip r:embed="rId11">
            <a:alphaModFix/>
          </a:blip>
          <a:srcRect/>
          <a:stretch/>
        </p:blipFill>
        <p:spPr>
          <a:xfrm>
            <a:off x="10633800" y="95093"/>
            <a:ext cx="1440000" cy="424178"/>
          </a:xfrm>
          <a:prstGeom prst="rect">
            <a:avLst/>
          </a:prstGeom>
          <a:noFill/>
          <a:ln>
            <a:noFill/>
          </a:ln>
        </p:spPr>
      </p:pic>
      <p:sp>
        <p:nvSpPr>
          <p:cNvPr id="11" name="Google Shape;11;p38"/>
          <p:cNvSpPr/>
          <p:nvPr/>
        </p:nvSpPr>
        <p:spPr>
          <a:xfrm>
            <a:off x="0" y="6356350"/>
            <a:ext cx="12192000" cy="501650"/>
          </a:xfrm>
          <a:prstGeom prst="rect">
            <a:avLst/>
          </a:prstGeom>
          <a:gradFill>
            <a:gsLst>
              <a:gs pos="0">
                <a:srgbClr val="2F5496"/>
              </a:gs>
              <a:gs pos="13000">
                <a:srgbClr val="2F5496"/>
              </a:gs>
              <a:gs pos="100000">
                <a:srgbClr val="0043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Arial"/>
              <a:ea typeface="Arial"/>
              <a:cs typeface="Arial"/>
              <a:sym typeface="Arial"/>
            </a:endParaRPr>
          </a:p>
        </p:txBody>
      </p:sp>
      <p:sp>
        <p:nvSpPr>
          <p:cNvPr id="12" name="Google Shape;12;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3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 name="Google Shape;14;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hyperlink" Target="https://software.intel.com/content/www/us/en/develop/tools/oneapi.html#gs.36k4jr"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docs.anaconda.com/anaconda/install/linux/"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hyperlink" Target="https://www.intel.com/content/dam/develop/external/us/en/documents/2022_Python_Release_Notes_Intel(R)_Distribution_for_Python-Release1.pdf"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intel.com/content/dam/develop/external/us/en/documents/2022_Python_Release_Notes_Intel(R)_Distribution_for_Python-Release1.pdf"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hyperlink" Target="mailto:mentor@fice.in"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SzPts val="6000"/>
              <a:buNone/>
            </a:pPr>
            <a:r>
              <a:rPr lang="en-US" dirty="0">
                <a:solidFill>
                  <a:schemeClr val="bg1"/>
                </a:solidFill>
              </a:rPr>
              <a:t>Intel College Excellence Program</a:t>
            </a:r>
            <a:endParaRPr dirty="0">
              <a:solidFill>
                <a:schemeClr val="bg1"/>
              </a:solidFill>
            </a:endParaRPr>
          </a:p>
        </p:txBody>
      </p:sp>
      <p:sp>
        <p:nvSpPr>
          <p:cNvPr id="78" name="Google Shape;78;p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1100"/>
              <a:buNone/>
            </a:pPr>
            <a:r>
              <a:rPr lang="en-US" sz="4000" dirty="0">
                <a:solidFill>
                  <a:schemeClr val="bg1"/>
                </a:solidFill>
              </a:rPr>
              <a:t>Analytics, AI &amp; HPC</a:t>
            </a:r>
            <a:endParaRPr dirty="0">
              <a:solidFill>
                <a:schemeClr val="bg1"/>
              </a:solidFill>
            </a:endParaRPr>
          </a:p>
          <a:p>
            <a:pPr marL="0" lvl="0" indent="0" algn="ctr" rtl="0">
              <a:lnSpc>
                <a:spcPct val="90000"/>
              </a:lnSpc>
              <a:spcBef>
                <a:spcPts val="0"/>
              </a:spcBef>
              <a:spcAft>
                <a:spcPts val="0"/>
              </a:spcAft>
              <a:buClr>
                <a:schemeClr val="dk1"/>
              </a:buClr>
              <a:buSzPts val="1100"/>
              <a:buFont typeface="Arial"/>
              <a:buNone/>
            </a:pPr>
            <a:r>
              <a:rPr lang="en-US" dirty="0">
                <a:solidFill>
                  <a:schemeClr val="bg1"/>
                </a:solidFill>
              </a:rPr>
              <a:t>Creating Actionable Intelligence from Data</a:t>
            </a:r>
            <a:endParaRPr dirty="0">
              <a:solidFill>
                <a:schemeClr val="bg1"/>
              </a:solidFill>
            </a:endParaRPr>
          </a:p>
        </p:txBody>
      </p:sp>
      <p:sp>
        <p:nvSpPr>
          <p:cNvPr id="79" name="Google Shape;79;p1"/>
          <p:cNvSpPr txBox="1">
            <a:spLocks noGrp="1"/>
          </p:cNvSpPr>
          <p:nvPr>
            <p:ph type="sldNum" idx="12"/>
          </p:nvPr>
        </p:nvSpPr>
        <p:spPr>
          <a:xfrm>
            <a:off x="86106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a:t>
            </a:fld>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sp>
        <p:nvSpPr>
          <p:cNvPr id="304" name="Google Shape;304;p18"/>
          <p:cNvSpPr txBox="1"/>
          <p:nvPr/>
        </p:nvSpPr>
        <p:spPr>
          <a:xfrm>
            <a:off x="655320" y="365125"/>
            <a:ext cx="10815320" cy="955675"/>
          </a:xfrm>
          <a:prstGeom prst="rect">
            <a:avLst/>
          </a:prstGeom>
          <a:noFill/>
          <a:ln>
            <a:noFill/>
          </a:ln>
        </p:spPr>
        <p:txBody>
          <a:bodyPr spcFirstLastPara="1" wrap="square" lIns="91425" tIns="45700" rIns="91425" bIns="45700" anchor="b" anchorCtr="0">
            <a:normAutofit/>
          </a:bodyPr>
          <a:lstStyle/>
          <a:p>
            <a:pPr lvl="0">
              <a:buSzPts val="4000"/>
            </a:pPr>
            <a:r>
              <a:rPr lang="en-US" sz="4000" b="1" dirty="0" smtClean="0">
                <a:solidFill>
                  <a:srgbClr val="002060"/>
                </a:solidFill>
                <a:latin typeface="Calibri"/>
                <a:ea typeface="Calibri"/>
                <a:cs typeface="Calibri"/>
                <a:sym typeface="Calibri"/>
              </a:rPr>
              <a:t>HPC </a:t>
            </a:r>
            <a:r>
              <a:rPr lang="en-US" sz="4000" b="1" dirty="0">
                <a:solidFill>
                  <a:srgbClr val="002060"/>
                </a:solidFill>
                <a:latin typeface="Calibri"/>
                <a:ea typeface="Calibri"/>
                <a:cs typeface="Calibri"/>
                <a:sym typeface="Calibri"/>
              </a:rPr>
              <a:t>Processors and Accelerators</a:t>
            </a:r>
            <a:endParaRPr sz="1400" b="0" i="0" u="none" strike="noStrike" cap="none" dirty="0">
              <a:solidFill>
                <a:srgbClr val="000000"/>
              </a:solidFill>
              <a:latin typeface="Arial"/>
              <a:ea typeface="Arial"/>
              <a:cs typeface="Arial"/>
              <a:sym typeface="Arial"/>
            </a:endParaRPr>
          </a:p>
        </p:txBody>
      </p:sp>
      <p:sp>
        <p:nvSpPr>
          <p:cNvPr id="305" name="Google Shape;305;p18"/>
          <p:cNvSpPr txBox="1"/>
          <p:nvPr/>
        </p:nvSpPr>
        <p:spPr>
          <a:xfrm>
            <a:off x="568960" y="1499425"/>
            <a:ext cx="10988040" cy="4488410"/>
          </a:xfrm>
          <a:prstGeom prst="rect">
            <a:avLst/>
          </a:prstGeom>
          <a:noFill/>
          <a:ln>
            <a:noFill/>
          </a:ln>
        </p:spPr>
        <p:txBody>
          <a:bodyPr spcFirstLastPara="1" wrap="square" lIns="91425" tIns="45700" rIns="91425" bIns="45700" anchor="t" anchorCtr="0">
            <a:normAutofit/>
          </a:bodyPr>
          <a:lstStyle/>
          <a:p>
            <a:endParaRPr lang="en-US" sz="2400" dirty="0" smtClean="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Intel’s array of HPC processors and accelerators, including Intel® Xeon® Scalable processors and FPGAs, support HPC workloads in configurations from workstations to supercomputers.</a:t>
            </a:r>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174882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sp>
        <p:nvSpPr>
          <p:cNvPr id="304" name="Google Shape;304;p18"/>
          <p:cNvSpPr txBox="1"/>
          <p:nvPr/>
        </p:nvSpPr>
        <p:spPr>
          <a:xfrm>
            <a:off x="655320" y="365125"/>
            <a:ext cx="10815320" cy="955675"/>
          </a:xfrm>
          <a:prstGeom prst="rect">
            <a:avLst/>
          </a:prstGeom>
          <a:noFill/>
          <a:ln>
            <a:noFill/>
          </a:ln>
        </p:spPr>
        <p:txBody>
          <a:bodyPr spcFirstLastPara="1" wrap="square" lIns="91425" tIns="45700" rIns="91425" bIns="45700" anchor="b" anchorCtr="0">
            <a:normAutofit/>
          </a:bodyPr>
          <a:lstStyle/>
          <a:p>
            <a:pPr lvl="0">
              <a:buSzPts val="4000"/>
            </a:pPr>
            <a:r>
              <a:rPr lang="en-US" sz="4000" b="1" dirty="0" smtClean="0">
                <a:solidFill>
                  <a:srgbClr val="002060"/>
                </a:solidFill>
                <a:latin typeface="Calibri"/>
                <a:ea typeface="Calibri"/>
                <a:cs typeface="Calibri"/>
                <a:sym typeface="Calibri"/>
              </a:rPr>
              <a:t>HPC Processors and Accelerators</a:t>
            </a:r>
            <a:endParaRPr sz="1400" b="0" i="0" u="none" strike="noStrike" cap="none" dirty="0">
              <a:solidFill>
                <a:srgbClr val="000000"/>
              </a:solidFill>
              <a:latin typeface="Arial"/>
              <a:ea typeface="Arial"/>
              <a:cs typeface="Arial"/>
              <a:sym typeface="Arial"/>
            </a:endParaRPr>
          </a:p>
        </p:txBody>
      </p:sp>
      <p:sp>
        <p:nvSpPr>
          <p:cNvPr id="305" name="Google Shape;305;p18"/>
          <p:cNvSpPr txBox="1"/>
          <p:nvPr/>
        </p:nvSpPr>
        <p:spPr>
          <a:xfrm>
            <a:off x="568960" y="1499425"/>
            <a:ext cx="10988040" cy="4488410"/>
          </a:xfrm>
          <a:prstGeom prst="rect">
            <a:avLst/>
          </a:prstGeom>
          <a:noFill/>
          <a:ln>
            <a:noFill/>
          </a:ln>
        </p:spPr>
        <p:txBody>
          <a:bodyPr spcFirstLastPara="1" wrap="square" lIns="91425" tIns="45700" rIns="91425" bIns="45700" anchor="t" anchorCtr="0">
            <a:normAutofit/>
          </a:bodyPr>
          <a:lstStyle/>
          <a:p>
            <a:endParaRPr lang="en-US" sz="2400" dirty="0" smtClean="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Intel’s array of HPC processors and accelerators, including Intel® Xeon® Scalable processors and FPGAs, support HPC workloads in configurations from workstations to supercomputers.</a:t>
            </a:r>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170476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a:t>
            </a:fld>
            <a:endParaRPr/>
          </a:p>
        </p:txBody>
      </p:sp>
      <p:sp>
        <p:nvSpPr>
          <p:cNvPr id="304" name="Google Shape;304;p18"/>
          <p:cNvSpPr txBox="1"/>
          <p:nvPr/>
        </p:nvSpPr>
        <p:spPr>
          <a:xfrm>
            <a:off x="655320" y="365125"/>
            <a:ext cx="10815320" cy="955675"/>
          </a:xfrm>
          <a:prstGeom prst="rect">
            <a:avLst/>
          </a:prstGeom>
          <a:noFill/>
          <a:ln>
            <a:noFill/>
          </a:ln>
        </p:spPr>
        <p:txBody>
          <a:bodyPr spcFirstLastPara="1" wrap="square" lIns="91425" tIns="45700" rIns="91425" bIns="45700" anchor="b" anchorCtr="0">
            <a:normAutofit/>
          </a:bodyPr>
          <a:lstStyle/>
          <a:p>
            <a:pPr lvl="0">
              <a:buSzPts val="4000"/>
            </a:pPr>
            <a:r>
              <a:rPr lang="en-US" sz="4000" b="1" dirty="0">
                <a:solidFill>
                  <a:srgbClr val="002060"/>
                </a:solidFill>
                <a:latin typeface="Calibri"/>
                <a:ea typeface="Calibri"/>
                <a:cs typeface="Calibri"/>
                <a:sym typeface="Calibri"/>
              </a:rPr>
              <a:t>HPC </a:t>
            </a:r>
            <a:r>
              <a:rPr lang="en-US" sz="4000" b="1" dirty="0" smtClean="0">
                <a:solidFill>
                  <a:srgbClr val="002060"/>
                </a:solidFill>
                <a:latin typeface="Calibri"/>
                <a:ea typeface="Calibri"/>
                <a:cs typeface="Calibri"/>
                <a:sym typeface="Calibri"/>
              </a:rPr>
              <a:t> </a:t>
            </a:r>
            <a:r>
              <a:rPr lang="en-US" sz="4000" b="1" dirty="0">
                <a:solidFill>
                  <a:srgbClr val="002060"/>
                </a:solidFill>
                <a:latin typeface="Calibri"/>
                <a:ea typeface="Calibri"/>
                <a:cs typeface="Calibri"/>
                <a:sym typeface="Calibri"/>
              </a:rPr>
              <a:t>Storage and Memory</a:t>
            </a:r>
            <a:endParaRPr sz="1400" b="0" i="0" u="none" strike="noStrike" cap="none" dirty="0">
              <a:solidFill>
                <a:srgbClr val="000000"/>
              </a:solidFill>
              <a:latin typeface="Arial"/>
              <a:ea typeface="Arial"/>
              <a:cs typeface="Arial"/>
              <a:sym typeface="Arial"/>
            </a:endParaRPr>
          </a:p>
        </p:txBody>
      </p:sp>
      <p:sp>
        <p:nvSpPr>
          <p:cNvPr id="305" name="Google Shape;305;p18"/>
          <p:cNvSpPr txBox="1"/>
          <p:nvPr/>
        </p:nvSpPr>
        <p:spPr>
          <a:xfrm>
            <a:off x="655320" y="1320800"/>
            <a:ext cx="10988040" cy="4488410"/>
          </a:xfrm>
          <a:prstGeom prst="rect">
            <a:avLst/>
          </a:prstGeom>
          <a:noFill/>
          <a:ln>
            <a:noFill/>
          </a:ln>
        </p:spPr>
        <p:txBody>
          <a:bodyPr spcFirstLastPara="1" wrap="square" lIns="91425" tIns="45700" rIns="91425" bIns="45700" anchor="t" anchorCtr="0">
            <a:normAutofit/>
          </a:bodyPr>
          <a:lstStyle/>
          <a:p>
            <a:r>
              <a:rPr lang="en-US" sz="2400" dirty="0">
                <a:latin typeface="Calibri" panose="020F0502020204030204" pitchFamily="34" charset="0"/>
                <a:cs typeface="Calibri" panose="020F0502020204030204" pitchFamily="34" charset="0"/>
              </a:rPr>
              <a:t>The evolution of HPC storage and memory requirements has driven the need for latency reduction. Intel® HPC storage and memory solutions are optimized for non-volatile memory (NVM) technologies, HPC software ecosystems, and other HPC architecture components.</a:t>
            </a:r>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751879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sp>
        <p:nvSpPr>
          <p:cNvPr id="304" name="Google Shape;304;p18"/>
          <p:cNvSpPr txBox="1"/>
          <p:nvPr/>
        </p:nvSpPr>
        <p:spPr>
          <a:xfrm>
            <a:off x="655320" y="365125"/>
            <a:ext cx="10815320" cy="955675"/>
          </a:xfrm>
          <a:prstGeom prst="rect">
            <a:avLst/>
          </a:prstGeom>
          <a:noFill/>
          <a:ln>
            <a:noFill/>
          </a:ln>
        </p:spPr>
        <p:txBody>
          <a:bodyPr spcFirstLastPara="1" wrap="square" lIns="91425" tIns="45700" rIns="91425" bIns="45700" anchor="b" anchorCtr="0">
            <a:normAutofit/>
          </a:bodyPr>
          <a:lstStyle/>
          <a:p>
            <a:pPr lvl="0">
              <a:buSzPts val="4000"/>
            </a:pPr>
            <a:r>
              <a:rPr lang="en-US" sz="4000" b="1" dirty="0">
                <a:solidFill>
                  <a:srgbClr val="002060"/>
                </a:solidFill>
                <a:latin typeface="Calibri"/>
                <a:ea typeface="Calibri"/>
                <a:cs typeface="Calibri"/>
                <a:sym typeface="Calibri"/>
              </a:rPr>
              <a:t>HPC </a:t>
            </a:r>
            <a:r>
              <a:rPr lang="en-US" sz="4000" b="1" dirty="0" smtClean="0">
                <a:solidFill>
                  <a:srgbClr val="002060"/>
                </a:solidFill>
                <a:latin typeface="Calibri"/>
                <a:ea typeface="Calibri"/>
                <a:cs typeface="Calibri"/>
                <a:sym typeface="Calibri"/>
              </a:rPr>
              <a:t> and AI</a:t>
            </a:r>
            <a:endParaRPr sz="1400" b="0" i="0" u="none" strike="noStrike" cap="none" dirty="0">
              <a:solidFill>
                <a:srgbClr val="000000"/>
              </a:solidFill>
              <a:latin typeface="Arial"/>
              <a:ea typeface="Arial"/>
              <a:cs typeface="Arial"/>
              <a:sym typeface="Arial"/>
            </a:endParaRPr>
          </a:p>
        </p:txBody>
      </p:sp>
      <p:sp>
        <p:nvSpPr>
          <p:cNvPr id="305" name="Google Shape;305;p18"/>
          <p:cNvSpPr txBox="1"/>
          <p:nvPr/>
        </p:nvSpPr>
        <p:spPr>
          <a:xfrm>
            <a:off x="655320" y="1320800"/>
            <a:ext cx="10988040" cy="4488410"/>
          </a:xfrm>
          <a:prstGeom prst="rect">
            <a:avLst/>
          </a:prstGeom>
          <a:noFill/>
          <a:ln>
            <a:noFill/>
          </a:ln>
        </p:spPr>
        <p:txBody>
          <a:bodyPr spcFirstLastPara="1" wrap="square" lIns="91425" tIns="45700" rIns="91425" bIns="45700" anchor="t" anchorCtr="0">
            <a:normAutofit/>
          </a:bodyPr>
          <a:lstStyle/>
          <a:p>
            <a:r>
              <a:rPr lang="en-US" sz="2400" dirty="0">
                <a:latin typeface="Calibri" panose="020F0502020204030204" pitchFamily="34" charset="0"/>
                <a:cs typeface="Calibri" panose="020F0502020204030204" pitchFamily="34" charset="0"/>
              </a:rPr>
              <a:t>The combined power of HPC and machine and deep learning shows amazing promise across a variety of applications, from linguistics to genomics sequencing to global climate modeling. Intel is powering HPC and AI by working with ecosystem partners to develop reference architectures and solutions designed specifically for these important solutions.</a:t>
            </a:r>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856398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a:p>
        </p:txBody>
      </p:sp>
      <p:sp>
        <p:nvSpPr>
          <p:cNvPr id="304" name="Google Shape;304;p18"/>
          <p:cNvSpPr txBox="1"/>
          <p:nvPr/>
        </p:nvSpPr>
        <p:spPr>
          <a:xfrm>
            <a:off x="655320" y="365125"/>
            <a:ext cx="10815320" cy="955675"/>
          </a:xfrm>
          <a:prstGeom prst="rect">
            <a:avLst/>
          </a:prstGeom>
          <a:noFill/>
          <a:ln>
            <a:noFill/>
          </a:ln>
        </p:spPr>
        <p:txBody>
          <a:bodyPr spcFirstLastPara="1" wrap="square" lIns="91425" tIns="45700" rIns="91425" bIns="45700" anchor="b" anchorCtr="0">
            <a:normAutofit/>
          </a:bodyPr>
          <a:lstStyle/>
          <a:p>
            <a:pPr lvl="0">
              <a:buSzPts val="4000"/>
            </a:pPr>
            <a:r>
              <a:rPr lang="en-US" sz="4000" b="1" dirty="0" smtClean="0">
                <a:solidFill>
                  <a:srgbClr val="002060"/>
                </a:solidFill>
                <a:latin typeface="Calibri"/>
                <a:ea typeface="Calibri"/>
                <a:cs typeface="Calibri"/>
                <a:sym typeface="Calibri"/>
              </a:rPr>
              <a:t>Intel </a:t>
            </a:r>
            <a:r>
              <a:rPr lang="en-US" sz="4000" b="1" dirty="0">
                <a:solidFill>
                  <a:srgbClr val="002060"/>
                </a:solidFill>
                <a:latin typeface="Calibri"/>
                <a:ea typeface="Calibri"/>
                <a:cs typeface="Calibri"/>
                <a:sym typeface="Calibri"/>
              </a:rPr>
              <a:t>Supports Powerful, Scalable HPC</a:t>
            </a:r>
            <a:endParaRPr sz="1400" b="0" i="0" u="none" strike="noStrike" cap="none" dirty="0">
              <a:solidFill>
                <a:srgbClr val="000000"/>
              </a:solidFill>
              <a:latin typeface="Arial"/>
              <a:ea typeface="Arial"/>
              <a:cs typeface="Arial"/>
              <a:sym typeface="Arial"/>
            </a:endParaRPr>
          </a:p>
        </p:txBody>
      </p:sp>
      <p:sp>
        <p:nvSpPr>
          <p:cNvPr id="305" name="Google Shape;305;p18"/>
          <p:cNvSpPr txBox="1"/>
          <p:nvPr/>
        </p:nvSpPr>
        <p:spPr>
          <a:xfrm>
            <a:off x="655320" y="1320800"/>
            <a:ext cx="10988040" cy="4488410"/>
          </a:xfrm>
          <a:prstGeom prst="rect">
            <a:avLst/>
          </a:prstGeom>
          <a:noFill/>
          <a:ln>
            <a:noFill/>
          </a:ln>
        </p:spPr>
        <p:txBody>
          <a:bodyPr spcFirstLastPara="1" wrap="square" lIns="91425" tIns="45700" rIns="91425" bIns="45700" anchor="t" anchorCtr="0">
            <a:normAutofit/>
          </a:bodyPr>
          <a:lstStyle/>
          <a:p>
            <a:r>
              <a:rPr lang="en-US" sz="2400" dirty="0">
                <a:latin typeface="Calibri" panose="020F0502020204030204" pitchFamily="34" charset="0"/>
                <a:cs typeface="Calibri" panose="020F0502020204030204" pitchFamily="34" charset="0"/>
              </a:rPr>
              <a:t>High performance computing offers tremendous potential to researchers, developers, and engineers in academia, government, and industry.</a:t>
            </a:r>
          </a:p>
          <a:p>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The latest advances in computing and software continue to enable new achievements for HPC. However, it can be a challenge to choose the optimal hardware and software configurations that deliver powerful, scalable HPC solutions.</a:t>
            </a:r>
          </a:p>
          <a:p>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Intel continues to work closely with HPC solution providers to optimize hardware performance and blend HPC and AI with analytics. The power of HPC on Intel® architecture can spur innovation and solve increasingly complex problems, paving the way for a future of </a:t>
            </a:r>
            <a:r>
              <a:rPr lang="en-US" sz="2400" dirty="0" err="1">
                <a:latin typeface="Calibri" panose="020F0502020204030204" pitchFamily="34" charset="0"/>
                <a:cs typeface="Calibri" panose="020F0502020204030204" pitchFamily="34" charset="0"/>
              </a:rPr>
              <a:t>exascale</a:t>
            </a:r>
            <a:r>
              <a:rPr lang="en-US" sz="2400" dirty="0">
                <a:latin typeface="Calibri" panose="020F0502020204030204" pitchFamily="34" charset="0"/>
                <a:cs typeface="Calibri" panose="020F0502020204030204" pitchFamily="34" charset="0"/>
              </a:rPr>
              <a:t> and </a:t>
            </a:r>
            <a:r>
              <a:rPr lang="en-US" sz="2400" dirty="0" err="1">
                <a:latin typeface="Calibri" panose="020F0502020204030204" pitchFamily="34" charset="0"/>
                <a:cs typeface="Calibri" panose="020F0502020204030204" pitchFamily="34" charset="0"/>
              </a:rPr>
              <a:t>zettascale</a:t>
            </a:r>
            <a:r>
              <a:rPr lang="en-US" sz="2400" dirty="0">
                <a:latin typeface="Calibri" panose="020F0502020204030204" pitchFamily="34" charset="0"/>
                <a:cs typeface="Calibri" panose="020F0502020204030204" pitchFamily="34" charset="0"/>
              </a:rPr>
              <a:t> computing.</a:t>
            </a:r>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080449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5BF2D-D4DA-4E26-BFB6-7C17459CDA7C}"/>
              </a:ext>
            </a:extLst>
          </p:cNvPr>
          <p:cNvSpPr>
            <a:spLocks noGrp="1"/>
          </p:cNvSpPr>
          <p:nvPr>
            <p:ph type="title"/>
          </p:nvPr>
        </p:nvSpPr>
        <p:spPr>
          <a:xfrm>
            <a:off x="1333500" y="276224"/>
            <a:ext cx="9525000" cy="2200275"/>
          </a:xfrm>
        </p:spPr>
        <p:txBody>
          <a:bodyPr>
            <a:noAutofit/>
          </a:bodyPr>
          <a:lstStyle/>
          <a:p>
            <a:r>
              <a:rPr lang="en-US" sz="8800" b="1" dirty="0">
                <a:solidFill>
                  <a:schemeClr val="tx1"/>
                </a:solidFill>
                <a:latin typeface="+mn-lt"/>
              </a:rPr>
              <a:t>What is </a:t>
            </a:r>
            <a:r>
              <a:rPr lang="en-US" sz="8800" b="1" dirty="0" err="1">
                <a:solidFill>
                  <a:schemeClr val="tx1"/>
                </a:solidFill>
                <a:latin typeface="+mn-lt"/>
              </a:rPr>
              <a:t>oneAPI</a:t>
            </a:r>
            <a:r>
              <a:rPr lang="en-US" sz="8800" b="1" dirty="0">
                <a:solidFill>
                  <a:schemeClr val="tx1"/>
                </a:solidFill>
                <a:latin typeface="+mn-lt"/>
              </a:rPr>
              <a:t>?</a:t>
            </a:r>
          </a:p>
        </p:txBody>
      </p:sp>
      <p:pic>
        <p:nvPicPr>
          <p:cNvPr id="5122" name="Picture 2">
            <a:extLst>
              <a:ext uri="{FF2B5EF4-FFF2-40B4-BE49-F238E27FC236}">
                <a16:creationId xmlns:a16="http://schemas.microsoft.com/office/drawing/2014/main" id="{27B73B86-0E72-4563-99A1-570B209848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867"/>
          <a:stretch/>
        </p:blipFill>
        <p:spPr bwMode="auto">
          <a:xfrm>
            <a:off x="1333500" y="2182209"/>
            <a:ext cx="9525000" cy="36734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3820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88758D-41D9-40CE-A98D-ABCDAA7B2B58}"/>
              </a:ext>
            </a:extLst>
          </p:cNvPr>
          <p:cNvPicPr>
            <a:picLocks noChangeAspect="1"/>
          </p:cNvPicPr>
          <p:nvPr/>
        </p:nvPicPr>
        <p:blipFill>
          <a:blip r:embed="rId2"/>
          <a:stretch>
            <a:fillRect/>
          </a:stretch>
        </p:blipFill>
        <p:spPr>
          <a:xfrm>
            <a:off x="1" y="704193"/>
            <a:ext cx="12065876" cy="5627495"/>
          </a:xfrm>
          <a:prstGeom prst="rect">
            <a:avLst/>
          </a:prstGeom>
        </p:spPr>
      </p:pic>
    </p:spTree>
    <p:extLst>
      <p:ext uri="{BB962C8B-B14F-4D97-AF65-F5344CB8AC3E}">
        <p14:creationId xmlns:p14="http://schemas.microsoft.com/office/powerpoint/2010/main" val="23694355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6E16CB1-9AD4-44A0-9458-31B440A62328}"/>
              </a:ext>
            </a:extLst>
          </p:cNvPr>
          <p:cNvPicPr>
            <a:picLocks noChangeAspect="1"/>
          </p:cNvPicPr>
          <p:nvPr/>
        </p:nvPicPr>
        <p:blipFill rotWithShape="1">
          <a:blip r:embed="rId2"/>
          <a:srcRect l="4722" t="2368"/>
          <a:stretch/>
        </p:blipFill>
        <p:spPr>
          <a:xfrm>
            <a:off x="600618" y="662152"/>
            <a:ext cx="11490168" cy="5651510"/>
          </a:xfrm>
          <a:prstGeom prst="rect">
            <a:avLst/>
          </a:prstGeom>
        </p:spPr>
      </p:pic>
    </p:spTree>
    <p:extLst>
      <p:ext uri="{BB962C8B-B14F-4D97-AF65-F5344CB8AC3E}">
        <p14:creationId xmlns:p14="http://schemas.microsoft.com/office/powerpoint/2010/main" val="14539203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AB4F95-D7FE-4BCC-929F-F7CDAE83C301}"/>
              </a:ext>
            </a:extLst>
          </p:cNvPr>
          <p:cNvPicPr>
            <a:picLocks noChangeAspect="1"/>
          </p:cNvPicPr>
          <p:nvPr/>
        </p:nvPicPr>
        <p:blipFill rotWithShape="1">
          <a:blip r:embed="rId2"/>
          <a:srcRect l="2161" t="1712" b="1724"/>
          <a:stretch/>
        </p:blipFill>
        <p:spPr>
          <a:xfrm>
            <a:off x="289510" y="672662"/>
            <a:ext cx="11779557" cy="5671307"/>
          </a:xfrm>
          <a:prstGeom prst="rect">
            <a:avLst/>
          </a:prstGeom>
        </p:spPr>
      </p:pic>
    </p:spTree>
    <p:extLst>
      <p:ext uri="{BB962C8B-B14F-4D97-AF65-F5344CB8AC3E}">
        <p14:creationId xmlns:p14="http://schemas.microsoft.com/office/powerpoint/2010/main" val="15102045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AA62B8-BD8C-461E-9081-972455069E54}"/>
              </a:ext>
            </a:extLst>
          </p:cNvPr>
          <p:cNvPicPr>
            <a:picLocks noChangeAspect="1"/>
          </p:cNvPicPr>
          <p:nvPr/>
        </p:nvPicPr>
        <p:blipFill>
          <a:blip r:embed="rId2"/>
          <a:stretch>
            <a:fillRect/>
          </a:stretch>
        </p:blipFill>
        <p:spPr>
          <a:xfrm>
            <a:off x="809353" y="651645"/>
            <a:ext cx="11207467" cy="4819548"/>
          </a:xfrm>
          <a:prstGeom prst="rect">
            <a:avLst/>
          </a:prstGeom>
        </p:spPr>
      </p:pic>
    </p:spTree>
    <p:extLst>
      <p:ext uri="{BB962C8B-B14F-4D97-AF65-F5344CB8AC3E}">
        <p14:creationId xmlns:p14="http://schemas.microsoft.com/office/powerpoint/2010/main" val="26134073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21"/>
          <p:cNvSpPr txBox="1">
            <a:spLocks noGrp="1"/>
          </p:cNvSpPr>
          <p:nvPr>
            <p:ph type="ctrTitle"/>
          </p:nvPr>
        </p:nvSpPr>
        <p:spPr>
          <a:xfrm>
            <a:off x="580104" y="409218"/>
            <a:ext cx="9144000" cy="1006474"/>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6000"/>
              <a:buFont typeface="Calibri"/>
              <a:buNone/>
            </a:pPr>
            <a:r>
              <a:rPr lang="en-US" dirty="0" smtClean="0">
                <a:solidFill>
                  <a:schemeClr val="bg1"/>
                </a:solidFill>
              </a:rPr>
              <a:t>Agenda-Day1</a:t>
            </a:r>
            <a:endParaRPr dirty="0">
              <a:solidFill>
                <a:schemeClr val="bg1"/>
              </a:solidFill>
            </a:endParaRPr>
          </a:p>
        </p:txBody>
      </p:sp>
      <p:sp>
        <p:nvSpPr>
          <p:cNvPr id="333" name="Google Shape;333;p21"/>
          <p:cNvSpPr txBox="1">
            <a:spLocks noGrp="1"/>
          </p:cNvSpPr>
          <p:nvPr>
            <p:ph type="subTitle" idx="1"/>
          </p:nvPr>
        </p:nvSpPr>
        <p:spPr>
          <a:xfrm>
            <a:off x="747252" y="1655250"/>
            <a:ext cx="9134168" cy="3988465"/>
          </a:xfrm>
          <a:prstGeom prst="rect">
            <a:avLst/>
          </a:prstGeom>
          <a:noFill/>
          <a:ln>
            <a:noFill/>
          </a:ln>
        </p:spPr>
        <p:txBody>
          <a:bodyPr spcFirstLastPara="1" wrap="square" lIns="91425" tIns="45700" rIns="91425" bIns="45700" anchor="t" anchorCtr="0">
            <a:noAutofit/>
          </a:bodyPr>
          <a:lstStyle/>
          <a:p>
            <a:pPr lvl="0" algn="l">
              <a:buFont typeface="Arial" panose="020B0604020202020204" pitchFamily="34" charset="0"/>
              <a:buChar char="•"/>
            </a:pPr>
            <a:r>
              <a:rPr lang="en-US" dirty="0" smtClean="0">
                <a:solidFill>
                  <a:schemeClr val="bg1"/>
                </a:solidFill>
              </a:rPr>
              <a:t>Introduction to HPC </a:t>
            </a:r>
          </a:p>
          <a:p>
            <a:pPr lvl="0" algn="l">
              <a:buFont typeface="Arial" panose="020B0604020202020204" pitchFamily="34" charset="0"/>
              <a:buChar char="•"/>
            </a:pPr>
            <a:r>
              <a:rPr lang="en-US" dirty="0" smtClean="0">
                <a:solidFill>
                  <a:schemeClr val="bg1"/>
                </a:solidFill>
              </a:rPr>
              <a:t>Intel HPC  Products and Software </a:t>
            </a:r>
            <a:endParaRPr lang="en-IN" dirty="0" smtClean="0">
              <a:solidFill>
                <a:schemeClr val="bg1"/>
              </a:solidFill>
            </a:endParaRPr>
          </a:p>
          <a:p>
            <a:pPr lvl="0" algn="l">
              <a:buFont typeface="Arial" panose="020B0604020202020204" pitchFamily="34" charset="0"/>
              <a:buChar char="•"/>
            </a:pPr>
            <a:r>
              <a:rPr lang="en-IN" dirty="0" smtClean="0">
                <a:solidFill>
                  <a:schemeClr val="bg1"/>
                </a:solidFill>
              </a:rPr>
              <a:t>Introduction </a:t>
            </a:r>
            <a:r>
              <a:rPr lang="en-IN" dirty="0">
                <a:solidFill>
                  <a:schemeClr val="bg1"/>
                </a:solidFill>
              </a:rPr>
              <a:t>to </a:t>
            </a:r>
            <a:r>
              <a:rPr lang="en-IN" dirty="0" err="1">
                <a:solidFill>
                  <a:schemeClr val="bg1"/>
                </a:solidFill>
              </a:rPr>
              <a:t>oneAPI</a:t>
            </a:r>
            <a:r>
              <a:rPr lang="en-IN" dirty="0">
                <a:solidFill>
                  <a:schemeClr val="bg1"/>
                </a:solidFill>
              </a:rPr>
              <a:t> and its Tools</a:t>
            </a:r>
          </a:p>
          <a:p>
            <a:pPr lvl="0" algn="l">
              <a:buFont typeface="Arial" panose="020B0604020202020204" pitchFamily="34" charset="0"/>
              <a:buChar char="•"/>
            </a:pPr>
            <a:r>
              <a:rPr lang="en-IN" dirty="0" smtClean="0">
                <a:solidFill>
                  <a:schemeClr val="bg1"/>
                </a:solidFill>
              </a:rPr>
              <a:t>Intel </a:t>
            </a:r>
            <a:r>
              <a:rPr lang="en-IN" dirty="0" err="1">
                <a:solidFill>
                  <a:schemeClr val="bg1"/>
                </a:solidFill>
              </a:rPr>
              <a:t>DevCloud</a:t>
            </a:r>
            <a:r>
              <a:rPr lang="en-IN" dirty="0">
                <a:solidFill>
                  <a:schemeClr val="bg1"/>
                </a:solidFill>
              </a:rPr>
              <a:t> for </a:t>
            </a:r>
            <a:r>
              <a:rPr lang="en-IN" dirty="0" err="1" smtClean="0">
                <a:solidFill>
                  <a:schemeClr val="bg1"/>
                </a:solidFill>
              </a:rPr>
              <a:t>oneAPI</a:t>
            </a:r>
            <a:endParaRPr lang="en-IN" dirty="0" smtClean="0">
              <a:solidFill>
                <a:schemeClr val="bg1"/>
              </a:solidFill>
            </a:endParaRPr>
          </a:p>
          <a:p>
            <a:pPr lvl="0" algn="l">
              <a:buFont typeface="Arial" panose="020B0604020202020204" pitchFamily="34" charset="0"/>
              <a:buChar char="•"/>
            </a:pPr>
            <a:r>
              <a:rPr lang="en-US" dirty="0" smtClean="0">
                <a:solidFill>
                  <a:schemeClr val="bg1"/>
                </a:solidFill>
              </a:rPr>
              <a:t>How to run code on different </a:t>
            </a:r>
            <a:r>
              <a:rPr lang="en-US" dirty="0" smtClean="0">
                <a:solidFill>
                  <a:schemeClr val="bg1"/>
                </a:solidFill>
              </a:rPr>
              <a:t>accelerators </a:t>
            </a:r>
          </a:p>
          <a:p>
            <a:pPr lvl="0" algn="l">
              <a:buFont typeface="Arial" panose="020B0604020202020204" pitchFamily="34" charset="0"/>
              <a:buChar char="•"/>
            </a:pPr>
            <a:r>
              <a:rPr lang="en-US" dirty="0" smtClean="0">
                <a:solidFill>
                  <a:schemeClr val="bg1"/>
                </a:solidFill>
              </a:rPr>
              <a:t>Intel </a:t>
            </a:r>
            <a:r>
              <a:rPr lang="en-US" dirty="0" err="1" smtClean="0">
                <a:solidFill>
                  <a:schemeClr val="bg1"/>
                </a:solidFill>
              </a:rPr>
              <a:t>Modin</a:t>
            </a:r>
            <a:endParaRPr lang="en-IN" dirty="0">
              <a:solidFill>
                <a:schemeClr val="bg1"/>
              </a:solidFill>
            </a:endParaRPr>
          </a:p>
          <a:p>
            <a:pPr lvl="0" algn="l">
              <a:buFont typeface="Arial" panose="020B0604020202020204" pitchFamily="34" charset="0"/>
              <a:buChar char="•"/>
            </a:pPr>
            <a:r>
              <a:rPr lang="en-IN" dirty="0">
                <a:solidFill>
                  <a:schemeClr val="bg1"/>
                </a:solidFill>
              </a:rPr>
              <a:t>Intel Extension for </a:t>
            </a:r>
            <a:r>
              <a:rPr lang="en-IN" dirty="0" err="1" smtClean="0">
                <a:solidFill>
                  <a:schemeClr val="bg1"/>
                </a:solidFill>
              </a:rPr>
              <a:t>Scikit</a:t>
            </a:r>
            <a:r>
              <a:rPr lang="en-IN" dirty="0" smtClean="0">
                <a:solidFill>
                  <a:schemeClr val="bg1"/>
                </a:solidFill>
              </a:rPr>
              <a:t>-Learn</a:t>
            </a:r>
          </a:p>
          <a:p>
            <a:pPr lvl="0" algn="l">
              <a:buFont typeface="Arial" panose="020B0604020202020204" pitchFamily="34" charset="0"/>
              <a:buChar char="•"/>
            </a:pPr>
            <a:r>
              <a:rPr lang="en-US" dirty="0" smtClean="0">
                <a:solidFill>
                  <a:schemeClr val="bg1"/>
                </a:solidFill>
              </a:rPr>
              <a:t>ANN  -Artificial Neural Network</a:t>
            </a:r>
            <a:endParaRPr lang="en-IN" dirty="0">
              <a:solidFill>
                <a:schemeClr val="bg1"/>
              </a:solidFill>
            </a:endParaRPr>
          </a:p>
          <a:p>
            <a:pPr lvl="0"/>
            <a:endParaRPr lang="en-US" dirty="0"/>
          </a:p>
          <a:p>
            <a:pPr lvl="0"/>
            <a:endParaRPr lang="en-IN" dirty="0"/>
          </a:p>
          <a:p>
            <a:pPr lvl="0"/>
            <a:endParaRPr lang="en-IN" dirty="0"/>
          </a:p>
          <a:p>
            <a:pPr lvl="0"/>
            <a:endParaRPr dirty="0"/>
          </a:p>
        </p:txBody>
      </p:sp>
      <p:sp>
        <p:nvSpPr>
          <p:cNvPr id="334" name="Google Shape;334;p21"/>
          <p:cNvSpPr txBox="1">
            <a:spLocks noGrp="1"/>
          </p:cNvSpPr>
          <p:nvPr>
            <p:ph type="sldNum" idx="12"/>
          </p:nvPr>
        </p:nvSpPr>
        <p:spPr>
          <a:xfrm>
            <a:off x="86106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a:t>
            </a:fld>
            <a:endParaRPr/>
          </a:p>
        </p:txBody>
      </p:sp>
    </p:spTree>
    <p:extLst>
      <p:ext uri="{BB962C8B-B14F-4D97-AF65-F5344CB8AC3E}">
        <p14:creationId xmlns:p14="http://schemas.microsoft.com/office/powerpoint/2010/main" val="30507726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5AB386-01B4-46DC-84A8-10344FECE966}"/>
              </a:ext>
            </a:extLst>
          </p:cNvPr>
          <p:cNvPicPr>
            <a:picLocks noChangeAspect="1"/>
          </p:cNvPicPr>
          <p:nvPr/>
        </p:nvPicPr>
        <p:blipFill rotWithShape="1">
          <a:blip r:embed="rId2"/>
          <a:srcRect t="1446" r="4378"/>
          <a:stretch/>
        </p:blipFill>
        <p:spPr>
          <a:xfrm>
            <a:off x="128773" y="539455"/>
            <a:ext cx="11516689" cy="5824713"/>
          </a:xfrm>
          <a:prstGeom prst="rect">
            <a:avLst/>
          </a:prstGeom>
        </p:spPr>
      </p:pic>
    </p:spTree>
    <p:extLst>
      <p:ext uri="{BB962C8B-B14F-4D97-AF65-F5344CB8AC3E}">
        <p14:creationId xmlns:p14="http://schemas.microsoft.com/office/powerpoint/2010/main" val="23027953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BCEAFB-F3E4-4556-9A9F-1EEDBC1B8B21}"/>
              </a:ext>
            </a:extLst>
          </p:cNvPr>
          <p:cNvPicPr>
            <a:picLocks noChangeAspect="1"/>
          </p:cNvPicPr>
          <p:nvPr/>
        </p:nvPicPr>
        <p:blipFill rotWithShape="1">
          <a:blip r:embed="rId2"/>
          <a:srcRect r="3322"/>
          <a:stretch/>
        </p:blipFill>
        <p:spPr>
          <a:xfrm>
            <a:off x="506532" y="718307"/>
            <a:ext cx="11023317" cy="5576672"/>
          </a:xfrm>
          <a:prstGeom prst="rect">
            <a:avLst/>
          </a:prstGeom>
        </p:spPr>
      </p:pic>
    </p:spTree>
    <p:extLst>
      <p:ext uri="{BB962C8B-B14F-4D97-AF65-F5344CB8AC3E}">
        <p14:creationId xmlns:p14="http://schemas.microsoft.com/office/powerpoint/2010/main" val="9611909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7E5188-0A5B-4A0D-B7FC-4E230B6CA6DC}"/>
              </a:ext>
            </a:extLst>
          </p:cNvPr>
          <p:cNvPicPr>
            <a:picLocks noChangeAspect="1"/>
          </p:cNvPicPr>
          <p:nvPr/>
        </p:nvPicPr>
        <p:blipFill rotWithShape="1">
          <a:blip r:embed="rId2"/>
          <a:srcRect t="1893" r="3395" b="1724"/>
          <a:stretch/>
        </p:blipFill>
        <p:spPr>
          <a:xfrm>
            <a:off x="104868" y="683838"/>
            <a:ext cx="10857422" cy="5504188"/>
          </a:xfrm>
          <a:prstGeom prst="rect">
            <a:avLst/>
          </a:prstGeom>
        </p:spPr>
      </p:pic>
    </p:spTree>
    <p:extLst>
      <p:ext uri="{BB962C8B-B14F-4D97-AF65-F5344CB8AC3E}">
        <p14:creationId xmlns:p14="http://schemas.microsoft.com/office/powerpoint/2010/main" val="11100090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gdedf733895_0_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FFFF"/>
              </a:buClr>
              <a:buSzPts val="1067"/>
              <a:buNone/>
            </a:pPr>
            <a:fld id="{00000000-1234-1234-1234-123412341234}" type="slidenum">
              <a:rPr lang="en-US" sz="1067">
                <a:solidFill>
                  <a:srgbClr val="FFFFFF"/>
                </a:solidFill>
                <a:latin typeface="Arial"/>
                <a:ea typeface="Arial"/>
                <a:cs typeface="Arial"/>
                <a:sym typeface="Arial"/>
              </a:rPr>
              <a:t>23</a:t>
            </a:fld>
            <a:endParaRPr sz="1067">
              <a:solidFill>
                <a:srgbClr val="FFFFFF"/>
              </a:solidFill>
              <a:latin typeface="Arial"/>
              <a:ea typeface="Arial"/>
              <a:cs typeface="Arial"/>
              <a:sym typeface="Arial"/>
            </a:endParaRPr>
          </a:p>
        </p:txBody>
      </p:sp>
      <p:sp>
        <p:nvSpPr>
          <p:cNvPr id="545" name="Google Shape;545;gdedf733895_0_2"/>
          <p:cNvSpPr/>
          <p:nvPr/>
        </p:nvSpPr>
        <p:spPr>
          <a:xfrm>
            <a:off x="150283" y="69900"/>
            <a:ext cx="11811167" cy="716380"/>
          </a:xfrm>
          <a:prstGeom prst="rect">
            <a:avLst/>
          </a:prstGeom>
          <a:noFill/>
          <a:ln>
            <a:noFill/>
          </a:ln>
        </p:spPr>
        <p:txBody>
          <a:bodyPr spcFirstLastPara="1" wrap="square" lIns="91425" tIns="45700" rIns="91425" bIns="45700" anchor="t" anchorCtr="0">
            <a:noAutofit/>
          </a:bodyPr>
          <a:lstStyle/>
          <a:p>
            <a:pPr>
              <a:buSzPts val="3733"/>
            </a:pPr>
            <a:r>
              <a:rPr lang="en-US" sz="3700" b="1" dirty="0">
                <a:solidFill>
                  <a:srgbClr val="0070C0"/>
                </a:solidFill>
              </a:rPr>
              <a:t>Intel </a:t>
            </a:r>
            <a:r>
              <a:rPr lang="en-US" sz="3700" b="1" dirty="0" err="1">
                <a:solidFill>
                  <a:srgbClr val="0070C0"/>
                </a:solidFill>
              </a:rPr>
              <a:t>OneAPI</a:t>
            </a:r>
            <a:r>
              <a:rPr lang="en-US" sz="3700" b="1" dirty="0">
                <a:solidFill>
                  <a:srgbClr val="0070C0"/>
                </a:solidFill>
              </a:rPr>
              <a:t> Toolkits</a:t>
            </a:r>
            <a:endParaRPr sz="3700" b="1" i="0" u="none" strike="noStrike" cap="none" dirty="0">
              <a:solidFill>
                <a:srgbClr val="0070C0"/>
              </a:solidFill>
              <a:latin typeface="Arial"/>
              <a:ea typeface="Arial"/>
              <a:cs typeface="Arial"/>
              <a:sym typeface="Arial"/>
            </a:endParaRPr>
          </a:p>
        </p:txBody>
      </p:sp>
      <p:sp>
        <p:nvSpPr>
          <p:cNvPr id="546" name="Google Shape;546;gdedf733895_0_2"/>
          <p:cNvSpPr txBox="1"/>
          <p:nvPr/>
        </p:nvSpPr>
        <p:spPr>
          <a:xfrm>
            <a:off x="150283" y="660597"/>
            <a:ext cx="11815531" cy="62791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733"/>
              <a:buFont typeface="Arial"/>
              <a:buNone/>
            </a:pPr>
            <a:r>
              <a:rPr lang="en-US" sz="1800" b="1" dirty="0">
                <a:solidFill>
                  <a:srgbClr val="0070C0"/>
                </a:solidFill>
              </a:rPr>
              <a:t>These toolkits are for performance-driven applications—HPC, IoT, advanced rendering, deep learning frameworks, and more—that are written in DPC++, C++, C, and Fortran languages.</a:t>
            </a:r>
            <a:endParaRPr sz="1800" b="1" dirty="0">
              <a:solidFill>
                <a:srgbClr val="0070C0"/>
              </a:solidFill>
            </a:endParaRPr>
          </a:p>
        </p:txBody>
      </p:sp>
      <p:pic>
        <p:nvPicPr>
          <p:cNvPr id="2" name="Picture 2" descr="Graphical user interface&#10;&#10;Description automatically generated">
            <a:extLst>
              <a:ext uri="{FF2B5EF4-FFF2-40B4-BE49-F238E27FC236}">
                <a16:creationId xmlns:a16="http://schemas.microsoft.com/office/drawing/2014/main" id="{FBB2B4BC-51A3-45C2-9EAE-6EDA8E1868C7}"/>
              </a:ext>
            </a:extLst>
          </p:cNvPr>
          <p:cNvPicPr>
            <a:picLocks noChangeAspect="1"/>
          </p:cNvPicPr>
          <p:nvPr/>
        </p:nvPicPr>
        <p:blipFill>
          <a:blip r:embed="rId3"/>
          <a:stretch>
            <a:fillRect/>
          </a:stretch>
        </p:blipFill>
        <p:spPr>
          <a:xfrm>
            <a:off x="73231" y="1580236"/>
            <a:ext cx="8087096" cy="4598074"/>
          </a:xfrm>
          <a:prstGeom prst="rect">
            <a:avLst/>
          </a:prstGeom>
        </p:spPr>
      </p:pic>
      <p:pic>
        <p:nvPicPr>
          <p:cNvPr id="3" name="Picture 3" descr="Graphical user interface, application&#10;&#10;Description automatically generated">
            <a:extLst>
              <a:ext uri="{FF2B5EF4-FFF2-40B4-BE49-F238E27FC236}">
                <a16:creationId xmlns:a16="http://schemas.microsoft.com/office/drawing/2014/main" id="{2D0260BA-165A-470A-8977-EAF65365C94A}"/>
              </a:ext>
            </a:extLst>
          </p:cNvPr>
          <p:cNvPicPr>
            <a:picLocks noChangeAspect="1"/>
          </p:cNvPicPr>
          <p:nvPr/>
        </p:nvPicPr>
        <p:blipFill>
          <a:blip r:embed="rId4"/>
          <a:stretch>
            <a:fillRect/>
          </a:stretch>
        </p:blipFill>
        <p:spPr>
          <a:xfrm>
            <a:off x="8168244" y="1578581"/>
            <a:ext cx="3871355" cy="3057591"/>
          </a:xfrm>
          <a:prstGeom prst="rect">
            <a:avLst/>
          </a:prstGeom>
        </p:spPr>
      </p:pic>
    </p:spTree>
    <p:extLst>
      <p:ext uri="{BB962C8B-B14F-4D97-AF65-F5344CB8AC3E}">
        <p14:creationId xmlns:p14="http://schemas.microsoft.com/office/powerpoint/2010/main" val="353072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FFFF"/>
              </a:buClr>
              <a:buSzPts val="1067"/>
              <a:buNone/>
            </a:pPr>
            <a:fld id="{00000000-1234-1234-1234-123412341234}" type="slidenum">
              <a:rPr lang="en-US" sz="1067">
                <a:solidFill>
                  <a:srgbClr val="FFFFFF"/>
                </a:solidFill>
                <a:latin typeface="Arial"/>
                <a:ea typeface="Arial"/>
                <a:cs typeface="Arial"/>
                <a:sym typeface="Arial"/>
              </a:rPr>
              <a:t>24</a:t>
            </a:fld>
            <a:endParaRPr sz="1067">
              <a:solidFill>
                <a:srgbClr val="FFFFFF"/>
              </a:solidFill>
              <a:latin typeface="Arial"/>
              <a:ea typeface="Arial"/>
              <a:cs typeface="Arial"/>
              <a:sym typeface="Arial"/>
            </a:endParaRPr>
          </a:p>
        </p:txBody>
      </p:sp>
      <p:sp>
        <p:nvSpPr>
          <p:cNvPr id="536" name="Google Shape;536;p36"/>
          <p:cNvSpPr/>
          <p:nvPr/>
        </p:nvSpPr>
        <p:spPr>
          <a:xfrm>
            <a:off x="266975" y="324400"/>
            <a:ext cx="11474700" cy="66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733"/>
              <a:buFont typeface="Arial"/>
              <a:buNone/>
            </a:pPr>
            <a:r>
              <a:rPr lang="en-US" sz="3733" b="1" i="0" u="none" strike="noStrike" cap="none">
                <a:solidFill>
                  <a:srgbClr val="0070C0"/>
                </a:solidFill>
                <a:latin typeface="Arial"/>
                <a:ea typeface="Arial"/>
                <a:cs typeface="Arial"/>
                <a:sym typeface="Arial"/>
              </a:rPr>
              <a:t>Intel O</a:t>
            </a:r>
            <a:r>
              <a:rPr lang="en-US" sz="3733" b="1">
                <a:solidFill>
                  <a:srgbClr val="0070C0"/>
                </a:solidFill>
              </a:rPr>
              <a:t>neAPI - Cross Architecture Performance </a:t>
            </a:r>
            <a:endParaRPr sz="3733" b="1" i="0" u="none" strike="noStrike" cap="none">
              <a:solidFill>
                <a:srgbClr val="0070C0"/>
              </a:solidFill>
              <a:latin typeface="Arial"/>
              <a:ea typeface="Arial"/>
              <a:cs typeface="Arial"/>
              <a:sym typeface="Arial"/>
            </a:endParaRPr>
          </a:p>
        </p:txBody>
      </p:sp>
      <p:sp>
        <p:nvSpPr>
          <p:cNvPr id="537" name="Google Shape;537;p36"/>
          <p:cNvSpPr txBox="1"/>
          <p:nvPr/>
        </p:nvSpPr>
        <p:spPr>
          <a:xfrm>
            <a:off x="0" y="1264150"/>
            <a:ext cx="4697100" cy="4768500"/>
          </a:xfrm>
          <a:prstGeom prst="rect">
            <a:avLst/>
          </a:prstGeom>
          <a:noFill/>
          <a:ln>
            <a:noFill/>
          </a:ln>
        </p:spPr>
        <p:txBody>
          <a:bodyPr spcFirstLastPara="1" wrap="square" lIns="91425" tIns="45700" rIns="91425" bIns="45700" anchor="t" anchorCtr="0">
            <a:noAutofit/>
          </a:bodyPr>
          <a:lstStyle/>
          <a:p>
            <a:pPr marL="457200" lvl="0" indent="-330200" algn="l" rtl="0">
              <a:spcBef>
                <a:spcPts val="0"/>
              </a:spcBef>
              <a:spcAft>
                <a:spcPts val="0"/>
              </a:spcAft>
              <a:buClr>
                <a:srgbClr val="003C71"/>
              </a:buClr>
              <a:buSzPts val="1600"/>
              <a:buChar char="●"/>
            </a:pPr>
            <a:r>
              <a:rPr lang="en-US" sz="1600" dirty="0" err="1">
                <a:solidFill>
                  <a:srgbClr val="003C71"/>
                </a:solidFill>
              </a:rPr>
              <a:t>oneAPI</a:t>
            </a:r>
            <a:r>
              <a:rPr lang="en-US" sz="1600" dirty="0">
                <a:solidFill>
                  <a:srgbClr val="003C71"/>
                </a:solidFill>
              </a:rPr>
              <a:t> is a cross-industry, open, standards-based unified programming model that delivers a common developer experience across accelerator architectures—for faster application performance, more productivity, and greater innovation. </a:t>
            </a:r>
            <a:endParaRPr sz="1600" dirty="0">
              <a:solidFill>
                <a:srgbClr val="003C71"/>
              </a:solidFill>
            </a:endParaRPr>
          </a:p>
          <a:p>
            <a:pPr marL="457200" lvl="0" indent="-330200" algn="l" rtl="0">
              <a:spcBef>
                <a:spcPts val="0"/>
              </a:spcBef>
              <a:spcAft>
                <a:spcPts val="0"/>
              </a:spcAft>
              <a:buClr>
                <a:srgbClr val="003C71"/>
              </a:buClr>
              <a:buSzPts val="1600"/>
              <a:buChar char="●"/>
            </a:pPr>
            <a:r>
              <a:rPr lang="en-US" sz="1600" dirty="0">
                <a:solidFill>
                  <a:srgbClr val="003C71"/>
                </a:solidFill>
              </a:rPr>
              <a:t>The </a:t>
            </a:r>
            <a:r>
              <a:rPr lang="en-US" sz="1600" dirty="0" err="1">
                <a:solidFill>
                  <a:srgbClr val="003C71"/>
                </a:solidFill>
              </a:rPr>
              <a:t>oneAPI</a:t>
            </a:r>
            <a:r>
              <a:rPr lang="en-US" sz="1600" dirty="0">
                <a:solidFill>
                  <a:srgbClr val="003C71"/>
                </a:solidFill>
              </a:rPr>
              <a:t> industry initiative encourages collaboration on the </a:t>
            </a:r>
            <a:r>
              <a:rPr lang="en-US" sz="1600" dirty="0" err="1">
                <a:solidFill>
                  <a:srgbClr val="003C71"/>
                </a:solidFill>
              </a:rPr>
              <a:t>oneAPI</a:t>
            </a:r>
            <a:r>
              <a:rPr lang="en-US" sz="1600" dirty="0">
                <a:solidFill>
                  <a:srgbClr val="003C71"/>
                </a:solidFill>
              </a:rPr>
              <a:t> specification and compatible </a:t>
            </a:r>
            <a:r>
              <a:rPr lang="en-US" sz="1600" dirty="0" err="1">
                <a:solidFill>
                  <a:srgbClr val="003C71"/>
                </a:solidFill>
              </a:rPr>
              <a:t>oneAPI</a:t>
            </a:r>
            <a:r>
              <a:rPr lang="en-US" sz="1600" dirty="0">
                <a:solidFill>
                  <a:srgbClr val="003C71"/>
                </a:solidFill>
              </a:rPr>
              <a:t> implementations across the ecosystem.</a:t>
            </a:r>
            <a:endParaRPr sz="1600" dirty="0">
              <a:solidFill>
                <a:srgbClr val="003C71"/>
              </a:solidFill>
            </a:endParaRPr>
          </a:p>
          <a:p>
            <a:pPr marL="0" lvl="0" indent="0" algn="l" rtl="0">
              <a:spcBef>
                <a:spcPts val="0"/>
              </a:spcBef>
              <a:spcAft>
                <a:spcPts val="0"/>
              </a:spcAft>
              <a:buNone/>
            </a:pPr>
            <a:endParaRPr sz="1600" dirty="0">
              <a:solidFill>
                <a:srgbClr val="003C71"/>
              </a:solidFill>
            </a:endParaRPr>
          </a:p>
          <a:p>
            <a:pPr marL="0" lvl="0" indent="0" algn="l" rtl="0">
              <a:spcBef>
                <a:spcPts val="0"/>
              </a:spcBef>
              <a:spcAft>
                <a:spcPts val="0"/>
              </a:spcAft>
              <a:buNone/>
            </a:pPr>
            <a:r>
              <a:rPr lang="en-US" sz="1600" dirty="0">
                <a:solidFill>
                  <a:srgbClr val="003C71"/>
                </a:solidFill>
              </a:rPr>
              <a:t>Short Video Link</a:t>
            </a:r>
            <a:endParaRPr sz="1600" dirty="0">
              <a:solidFill>
                <a:srgbClr val="003C71"/>
              </a:solidFill>
            </a:endParaRPr>
          </a:p>
          <a:p>
            <a:pPr marL="0" lvl="0" indent="0" algn="l" rtl="0">
              <a:spcBef>
                <a:spcPts val="0"/>
              </a:spcBef>
              <a:spcAft>
                <a:spcPts val="0"/>
              </a:spcAft>
              <a:buNone/>
            </a:pPr>
            <a:endParaRPr sz="1600" dirty="0">
              <a:solidFill>
                <a:srgbClr val="003C71"/>
              </a:solidFill>
            </a:endParaRPr>
          </a:p>
          <a:p>
            <a:pPr marL="0" lvl="0" indent="0" algn="l" rtl="0">
              <a:spcBef>
                <a:spcPts val="0"/>
              </a:spcBef>
              <a:spcAft>
                <a:spcPts val="0"/>
              </a:spcAft>
              <a:buNone/>
            </a:pPr>
            <a:r>
              <a:rPr lang="en-US" sz="1600" u="sng" dirty="0">
                <a:solidFill>
                  <a:schemeClr val="hlink"/>
                </a:solidFill>
                <a:hlinkClick r:id="rId3"/>
              </a:rPr>
              <a:t>https://software.intel.com/content/www/us/en/develop/tools/oneapi.html#gs.36k4jr</a:t>
            </a:r>
            <a:endParaRPr sz="1600" dirty="0">
              <a:solidFill>
                <a:srgbClr val="003C71"/>
              </a:solidFill>
            </a:endParaRPr>
          </a:p>
          <a:p>
            <a:pPr marL="0" lvl="0" indent="0" algn="l" rtl="0">
              <a:spcBef>
                <a:spcPts val="0"/>
              </a:spcBef>
              <a:spcAft>
                <a:spcPts val="0"/>
              </a:spcAft>
              <a:buNone/>
            </a:pPr>
            <a:endParaRPr sz="1600" dirty="0">
              <a:solidFill>
                <a:srgbClr val="003C71"/>
              </a:solidFill>
            </a:endParaRPr>
          </a:p>
        </p:txBody>
      </p:sp>
      <p:pic>
        <p:nvPicPr>
          <p:cNvPr id="538" name="Google Shape;538;p36"/>
          <p:cNvPicPr preferRelativeResize="0"/>
          <p:nvPr/>
        </p:nvPicPr>
        <p:blipFill>
          <a:blip r:embed="rId4">
            <a:alphaModFix/>
          </a:blip>
          <a:stretch>
            <a:fillRect/>
          </a:stretch>
        </p:blipFill>
        <p:spPr>
          <a:xfrm>
            <a:off x="4697100" y="1292400"/>
            <a:ext cx="7196976" cy="4425600"/>
          </a:xfrm>
          <a:prstGeom prst="rect">
            <a:avLst/>
          </a:prstGeom>
          <a:noFill/>
          <a:ln>
            <a:noFill/>
          </a:ln>
        </p:spPr>
      </p:pic>
    </p:spTree>
    <p:extLst>
      <p:ext uri="{BB962C8B-B14F-4D97-AF65-F5344CB8AC3E}">
        <p14:creationId xmlns:p14="http://schemas.microsoft.com/office/powerpoint/2010/main" val="2634886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25</a:t>
            </a:fld>
            <a:endParaRPr/>
          </a:p>
        </p:txBody>
      </p:sp>
      <p:sp>
        <p:nvSpPr>
          <p:cNvPr id="304" name="Google Shape;304;p18"/>
          <p:cNvSpPr txBox="1"/>
          <p:nvPr/>
        </p:nvSpPr>
        <p:spPr>
          <a:xfrm>
            <a:off x="655320" y="365125"/>
            <a:ext cx="10815320" cy="955675"/>
          </a:xfrm>
          <a:prstGeom prst="rect">
            <a:avLst/>
          </a:prstGeom>
          <a:noFill/>
          <a:ln>
            <a:noFill/>
          </a:ln>
        </p:spPr>
        <p:txBody>
          <a:bodyPr spcFirstLastPara="1" wrap="square" lIns="91425" tIns="45700" rIns="91425" bIns="45700" anchor="b" anchorCtr="0">
            <a:normAutofit/>
          </a:bodyPr>
          <a:lstStyle/>
          <a:p>
            <a:pPr lvl="0">
              <a:buSzPts val="4000"/>
            </a:pPr>
            <a:r>
              <a:rPr lang="en-US" sz="4000" b="1" dirty="0">
                <a:solidFill>
                  <a:srgbClr val="002060"/>
                </a:solidFill>
                <a:latin typeface="Calibri"/>
                <a:ea typeface="Calibri"/>
                <a:cs typeface="Calibri"/>
                <a:sym typeface="Calibri"/>
              </a:rPr>
              <a:t>DPC++ </a:t>
            </a:r>
            <a:endParaRPr sz="1400" b="0" i="0" u="none" strike="noStrike" cap="none" dirty="0">
              <a:solidFill>
                <a:srgbClr val="000000"/>
              </a:solidFill>
              <a:latin typeface="Arial"/>
              <a:ea typeface="Arial"/>
              <a:cs typeface="Arial"/>
              <a:sym typeface="Arial"/>
            </a:endParaRPr>
          </a:p>
        </p:txBody>
      </p:sp>
      <p:sp>
        <p:nvSpPr>
          <p:cNvPr id="305" name="Google Shape;305;p18"/>
          <p:cNvSpPr txBox="1"/>
          <p:nvPr/>
        </p:nvSpPr>
        <p:spPr>
          <a:xfrm>
            <a:off x="655320" y="1483360"/>
            <a:ext cx="10988040" cy="4488410"/>
          </a:xfrm>
          <a:prstGeom prst="rect">
            <a:avLst/>
          </a:prstGeom>
          <a:noFill/>
          <a:ln>
            <a:noFill/>
          </a:ln>
        </p:spPr>
        <p:txBody>
          <a:bodyPr spcFirstLastPara="1" wrap="square" lIns="91425" tIns="45700" rIns="91425" bIns="45700" anchor="t" anchorCtr="0">
            <a:normAutofit/>
          </a:bodyPr>
          <a:lstStyle/>
          <a:p>
            <a:r>
              <a:rPr lang="en-US" dirty="0"/>
              <a:t> </a:t>
            </a:r>
            <a:r>
              <a:rPr lang="en-US" sz="2400" dirty="0" err="1"/>
              <a:t>oneAPI’s</a:t>
            </a:r>
            <a:r>
              <a:rPr lang="en-US" sz="2400" dirty="0"/>
              <a:t> core language for programming accelerators and multiprocessors. DPC++ allows developers to reuse code across hardware targets (CPUs and accelerators such as GPUs and FPGAs) and tune for a specific architecture</a:t>
            </a:r>
            <a:endParaRPr lang="en-IN" sz="2400" dirty="0"/>
          </a:p>
        </p:txBody>
      </p:sp>
    </p:spTree>
    <p:extLst>
      <p:ext uri="{BB962C8B-B14F-4D97-AF65-F5344CB8AC3E}">
        <p14:creationId xmlns:p14="http://schemas.microsoft.com/office/powerpoint/2010/main" val="5342284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26</a:t>
            </a:fld>
            <a:endParaRPr/>
          </a:p>
        </p:txBody>
      </p:sp>
      <p:sp>
        <p:nvSpPr>
          <p:cNvPr id="304" name="Google Shape;304;p18"/>
          <p:cNvSpPr txBox="1"/>
          <p:nvPr/>
        </p:nvSpPr>
        <p:spPr>
          <a:xfrm>
            <a:off x="655320" y="365125"/>
            <a:ext cx="10815320" cy="955675"/>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err="1">
                <a:solidFill>
                  <a:srgbClr val="002060"/>
                </a:solidFill>
                <a:latin typeface="Calibri"/>
                <a:ea typeface="Calibri"/>
                <a:cs typeface="Calibri"/>
                <a:sym typeface="Calibri"/>
              </a:rPr>
              <a:t>OneDPL</a:t>
            </a:r>
            <a:endParaRPr sz="1400" b="0" i="0" u="none" strike="noStrike" cap="none" dirty="0">
              <a:solidFill>
                <a:srgbClr val="000000"/>
              </a:solidFill>
              <a:latin typeface="Arial"/>
              <a:ea typeface="Arial"/>
              <a:cs typeface="Arial"/>
              <a:sym typeface="Arial"/>
            </a:endParaRPr>
          </a:p>
        </p:txBody>
      </p:sp>
      <p:sp>
        <p:nvSpPr>
          <p:cNvPr id="305" name="Google Shape;305;p18"/>
          <p:cNvSpPr txBox="1"/>
          <p:nvPr/>
        </p:nvSpPr>
        <p:spPr>
          <a:xfrm>
            <a:off x="655320" y="1483360"/>
            <a:ext cx="10988040" cy="4488410"/>
          </a:xfrm>
          <a:prstGeom prst="rect">
            <a:avLst/>
          </a:prstGeom>
          <a:noFill/>
          <a:ln>
            <a:noFill/>
          </a:ln>
        </p:spPr>
        <p:txBody>
          <a:bodyPr spcFirstLastPara="1" wrap="square" lIns="91425" tIns="45700" rIns="91425" bIns="45700" anchor="t" anchorCtr="0">
            <a:normAutofit/>
          </a:bodyPr>
          <a:lstStyle/>
          <a:p>
            <a:pPr marL="342900" indent="-342900">
              <a:buFont typeface="Arial" panose="020B0604020202020204" pitchFamily="34" charset="0"/>
              <a:buChar char="•"/>
            </a:pPr>
            <a:r>
              <a:rPr lang="en-US" sz="2400" dirty="0"/>
              <a:t>A companion to the DPC++ Compiler for programming </a:t>
            </a:r>
            <a:r>
              <a:rPr lang="en-US" sz="2400" dirty="0" err="1"/>
              <a:t>oneAPI</a:t>
            </a:r>
            <a:r>
              <a:rPr lang="en-US" sz="2400" dirty="0"/>
              <a:t> devices with APIs from C++ standard library, Parallel STL, and extensions.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a:t>
            </a:r>
            <a:r>
              <a:rPr lang="en-US" sz="2400" dirty="0" err="1"/>
              <a:t>oneAPI</a:t>
            </a:r>
            <a:r>
              <a:rPr lang="en-US" sz="2400" dirty="0"/>
              <a:t> DPC++ Library (</a:t>
            </a:r>
            <a:r>
              <a:rPr lang="en-US" sz="2400" dirty="0" err="1"/>
              <a:t>oneDPL</a:t>
            </a:r>
            <a:r>
              <a:rPr lang="en-US" sz="2400" dirty="0"/>
              <a:t>) provides the functionality specified in the C++ standard, with extensions to support data parallelism and offloading to devices, and with extensions to simplify its usage for implementing data parallel algorithms.</a:t>
            </a:r>
            <a:endParaRPr lang="en-IN" sz="2400" dirty="0"/>
          </a:p>
        </p:txBody>
      </p:sp>
    </p:spTree>
    <p:extLst>
      <p:ext uri="{BB962C8B-B14F-4D97-AF65-F5344CB8AC3E}">
        <p14:creationId xmlns:p14="http://schemas.microsoft.com/office/powerpoint/2010/main" val="22421333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27</a:t>
            </a:fld>
            <a:endParaRPr/>
          </a:p>
        </p:txBody>
      </p:sp>
      <p:sp>
        <p:nvSpPr>
          <p:cNvPr id="304" name="Google Shape;304;p18"/>
          <p:cNvSpPr txBox="1"/>
          <p:nvPr/>
        </p:nvSpPr>
        <p:spPr>
          <a:xfrm>
            <a:off x="655320" y="365125"/>
            <a:ext cx="10815320" cy="955675"/>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err="1">
                <a:solidFill>
                  <a:srgbClr val="002060"/>
                </a:solidFill>
                <a:latin typeface="Calibri"/>
                <a:ea typeface="Calibri"/>
                <a:cs typeface="Calibri"/>
                <a:sym typeface="Calibri"/>
              </a:rPr>
              <a:t>OneDNN</a:t>
            </a:r>
            <a:endParaRPr sz="1400" b="0" i="0" u="none" strike="noStrike" cap="none" dirty="0">
              <a:solidFill>
                <a:srgbClr val="000000"/>
              </a:solidFill>
              <a:latin typeface="Arial"/>
              <a:ea typeface="Arial"/>
              <a:cs typeface="Arial"/>
              <a:sym typeface="Arial"/>
            </a:endParaRPr>
          </a:p>
        </p:txBody>
      </p:sp>
      <p:sp>
        <p:nvSpPr>
          <p:cNvPr id="305" name="Google Shape;305;p18"/>
          <p:cNvSpPr txBox="1"/>
          <p:nvPr/>
        </p:nvSpPr>
        <p:spPr>
          <a:xfrm>
            <a:off x="655320" y="1483360"/>
            <a:ext cx="10988040" cy="4488410"/>
          </a:xfrm>
          <a:prstGeom prst="rect">
            <a:avLst/>
          </a:prstGeom>
          <a:noFill/>
          <a:ln>
            <a:noFill/>
          </a:ln>
        </p:spPr>
        <p:txBody>
          <a:bodyPr spcFirstLastPara="1" wrap="square" lIns="91425" tIns="45700" rIns="91425" bIns="45700" anchor="t" anchorCtr="0">
            <a:normAutofit/>
          </a:bodyPr>
          <a:lstStyle/>
          <a:p>
            <a:pPr marL="342900" indent="-342900">
              <a:buFont typeface="Arial" panose="020B0604020202020204" pitchFamily="34" charset="0"/>
              <a:buChar char="•"/>
            </a:pPr>
            <a:r>
              <a:rPr lang="en-US" sz="2400" dirty="0"/>
              <a:t>High-performance implementations of primitives for deep learning frameworks</a:t>
            </a:r>
            <a:endParaRPr lang="en-IN" sz="2400" dirty="0"/>
          </a:p>
          <a:p>
            <a:r>
              <a:rPr lang="en-IN" sz="2400" dirty="0"/>
              <a:t>-</a:t>
            </a:r>
            <a:r>
              <a:rPr lang="en-IN" sz="2400" dirty="0" err="1"/>
              <a:t>oneAPI</a:t>
            </a:r>
            <a:r>
              <a:rPr lang="en-IN" sz="2400" dirty="0"/>
              <a:t> Deep Neural Network Library (</a:t>
            </a:r>
            <a:r>
              <a:rPr lang="en-IN" sz="2400" dirty="0" err="1"/>
              <a:t>oneDNN</a:t>
            </a:r>
            <a:r>
              <a:rPr lang="en-IN" sz="2400" dirty="0"/>
              <a:t>) is a performance library containing building blocks for </a:t>
            </a:r>
            <a:r>
              <a:rPr lang="en-IN" sz="2400" dirty="0" err="1"/>
              <a:t>for</a:t>
            </a:r>
            <a:r>
              <a:rPr lang="en-IN" sz="2400" dirty="0"/>
              <a:t> deep learning applications and frameworks. </a:t>
            </a:r>
            <a:r>
              <a:rPr lang="en-IN" sz="2400" dirty="0" err="1"/>
              <a:t>oneDNN</a:t>
            </a:r>
            <a:r>
              <a:rPr lang="en-IN" sz="2400" dirty="0"/>
              <a:t> supports:</a:t>
            </a:r>
          </a:p>
          <a:p>
            <a:pPr marL="285750" indent="-285750">
              <a:buFont typeface="Arial" panose="020B0604020202020204" pitchFamily="34" charset="0"/>
              <a:buChar char="•"/>
            </a:pPr>
            <a:r>
              <a:rPr lang="en-IN" sz="2400" dirty="0"/>
              <a:t>CNN primitives (Convolutions, Inner product, Pooling, etc.)</a:t>
            </a:r>
          </a:p>
          <a:p>
            <a:pPr marL="285750" indent="-285750">
              <a:buFont typeface="Arial" panose="020B0604020202020204" pitchFamily="34" charset="0"/>
              <a:buChar char="•"/>
            </a:pPr>
            <a:r>
              <a:rPr lang="en-IN" sz="2400" dirty="0"/>
              <a:t>RNN primitives (LSTM, Vanilla, RNN, GRU)</a:t>
            </a:r>
          </a:p>
          <a:p>
            <a:pPr marL="285750" indent="-285750">
              <a:buFont typeface="Arial" panose="020B0604020202020204" pitchFamily="34" charset="0"/>
              <a:buChar char="•"/>
            </a:pPr>
            <a:r>
              <a:rPr lang="en-IN" sz="2400" dirty="0"/>
              <a:t>Normalizations (LRN, Batch, Layer)</a:t>
            </a:r>
          </a:p>
          <a:p>
            <a:pPr marL="285750" indent="-285750">
              <a:buFont typeface="Arial" panose="020B0604020202020204" pitchFamily="34" charset="0"/>
              <a:buChar char="•"/>
            </a:pPr>
            <a:r>
              <a:rPr lang="en-IN" sz="2400" dirty="0"/>
              <a:t>Elementwise operations (</a:t>
            </a:r>
            <a:r>
              <a:rPr lang="en-IN" sz="2400" dirty="0" err="1"/>
              <a:t>ReLU</a:t>
            </a:r>
            <a:r>
              <a:rPr lang="en-IN" sz="2400" dirty="0"/>
              <a:t>, </a:t>
            </a:r>
            <a:r>
              <a:rPr lang="en-IN" sz="2400" dirty="0" err="1"/>
              <a:t>Tanh</a:t>
            </a:r>
            <a:r>
              <a:rPr lang="en-IN" sz="2400" dirty="0"/>
              <a:t>, ELU, Abs, etc.)</a:t>
            </a:r>
          </a:p>
          <a:p>
            <a:pPr marL="285750" indent="-285750">
              <a:buFont typeface="Arial" panose="020B0604020202020204" pitchFamily="34" charset="0"/>
              <a:buChar char="•"/>
            </a:pPr>
            <a:r>
              <a:rPr lang="en-IN" sz="2400" dirty="0" err="1"/>
              <a:t>Softmax</a:t>
            </a:r>
            <a:r>
              <a:rPr lang="en-IN" sz="2400" dirty="0"/>
              <a:t>, Sum, </a:t>
            </a:r>
            <a:r>
              <a:rPr lang="en-IN" sz="2400" dirty="0" err="1"/>
              <a:t>Concat</a:t>
            </a:r>
            <a:r>
              <a:rPr lang="en-IN" sz="2400" dirty="0"/>
              <a:t>, Shuffle</a:t>
            </a:r>
          </a:p>
          <a:p>
            <a:pPr marL="285750" indent="-285750">
              <a:buFont typeface="Arial" panose="020B0604020202020204" pitchFamily="34" charset="0"/>
              <a:buChar char="•"/>
            </a:pPr>
            <a:r>
              <a:rPr lang="en-IN" sz="2400" dirty="0"/>
              <a:t>Reorders from/to optimized data layouts</a:t>
            </a:r>
          </a:p>
          <a:p>
            <a:pPr marL="285750" indent="-285750">
              <a:buFont typeface="Arial" panose="020B0604020202020204" pitchFamily="34" charset="0"/>
              <a:buChar char="•"/>
            </a:pPr>
            <a:r>
              <a:rPr lang="en-IN" sz="2400" dirty="0"/>
              <a:t>8-bit integer, 16-, 32-bit, and bfloat16 floating point data types</a:t>
            </a:r>
          </a:p>
        </p:txBody>
      </p:sp>
    </p:spTree>
    <p:extLst>
      <p:ext uri="{BB962C8B-B14F-4D97-AF65-F5344CB8AC3E}">
        <p14:creationId xmlns:p14="http://schemas.microsoft.com/office/powerpoint/2010/main" val="20815062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28</a:t>
            </a:fld>
            <a:endParaRPr/>
          </a:p>
        </p:txBody>
      </p:sp>
      <p:sp>
        <p:nvSpPr>
          <p:cNvPr id="304" name="Google Shape;304;p18"/>
          <p:cNvSpPr txBox="1"/>
          <p:nvPr/>
        </p:nvSpPr>
        <p:spPr>
          <a:xfrm>
            <a:off x="655320" y="365125"/>
            <a:ext cx="10815320" cy="955675"/>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err="1">
                <a:solidFill>
                  <a:srgbClr val="002060"/>
                </a:solidFill>
                <a:latin typeface="Calibri"/>
                <a:ea typeface="Calibri"/>
                <a:cs typeface="Calibri"/>
                <a:sym typeface="Calibri"/>
              </a:rPr>
              <a:t>OneCCL</a:t>
            </a:r>
            <a:endParaRPr sz="1400" b="0" i="0" u="none" strike="noStrike" cap="none" dirty="0">
              <a:solidFill>
                <a:srgbClr val="000000"/>
              </a:solidFill>
              <a:latin typeface="Arial"/>
              <a:ea typeface="Arial"/>
              <a:cs typeface="Arial"/>
              <a:sym typeface="Arial"/>
            </a:endParaRPr>
          </a:p>
        </p:txBody>
      </p:sp>
      <p:sp>
        <p:nvSpPr>
          <p:cNvPr id="305" name="Google Shape;305;p18"/>
          <p:cNvSpPr txBox="1"/>
          <p:nvPr/>
        </p:nvSpPr>
        <p:spPr>
          <a:xfrm>
            <a:off x="655320" y="1594370"/>
            <a:ext cx="10988040" cy="4488410"/>
          </a:xfrm>
          <a:prstGeom prst="rect">
            <a:avLst/>
          </a:prstGeom>
          <a:noFill/>
          <a:ln>
            <a:noFill/>
          </a:ln>
        </p:spPr>
        <p:txBody>
          <a:bodyPr spcFirstLastPara="1" wrap="square" lIns="91425" tIns="45700" rIns="91425" bIns="45700" anchor="t" anchorCtr="0">
            <a:normAutofit/>
          </a:bodyPr>
          <a:lstStyle/>
          <a:p>
            <a:pPr marL="342900" indent="-342900">
              <a:buFont typeface="Arial" panose="020B0604020202020204" pitchFamily="34" charset="0"/>
              <a:buChar char="•"/>
            </a:pPr>
            <a:r>
              <a:rPr lang="en-US" sz="2400" dirty="0"/>
              <a:t>Communication primitives for scaling deep learning frameworks across multiple devices.</a:t>
            </a:r>
          </a:p>
          <a:p>
            <a:pPr marL="342900" indent="-342900">
              <a:buFont typeface="Arial" panose="020B0604020202020204" pitchFamily="34" charset="0"/>
              <a:buChar char="•"/>
            </a:pPr>
            <a:r>
              <a:rPr lang="en-US" sz="2400" dirty="0"/>
              <a:t>The </a:t>
            </a:r>
            <a:r>
              <a:rPr lang="en-US" sz="2400" dirty="0" err="1"/>
              <a:t>oneAPI</a:t>
            </a:r>
            <a:r>
              <a:rPr lang="en-US" sz="2400" dirty="0"/>
              <a:t> Collective Communications Library (</a:t>
            </a:r>
            <a:r>
              <a:rPr lang="en-US" sz="2400" dirty="0" err="1"/>
              <a:t>oneCCL</a:t>
            </a:r>
            <a:r>
              <a:rPr lang="en-US" sz="2400" dirty="0"/>
              <a:t>) provides primitives for the communication patterns that occur in deep learning applications. </a:t>
            </a:r>
            <a:r>
              <a:rPr lang="en-US" sz="2400" dirty="0" err="1"/>
              <a:t>oneCCL</a:t>
            </a:r>
            <a:r>
              <a:rPr lang="en-US" sz="2400" dirty="0"/>
              <a:t> supports both scale-up for platforms with multiple </a:t>
            </a:r>
            <a:r>
              <a:rPr lang="en-US" sz="2400" dirty="0" err="1"/>
              <a:t>oneAPI</a:t>
            </a:r>
            <a:r>
              <a:rPr lang="en-US" sz="2400" dirty="0"/>
              <a:t> devices and scale-out for clusters with multiple compute nodes.</a:t>
            </a:r>
          </a:p>
          <a:p>
            <a:endParaRPr lang="en-IN" sz="2400" dirty="0"/>
          </a:p>
        </p:txBody>
      </p:sp>
    </p:spTree>
    <p:extLst>
      <p:ext uri="{BB962C8B-B14F-4D97-AF65-F5344CB8AC3E}">
        <p14:creationId xmlns:p14="http://schemas.microsoft.com/office/powerpoint/2010/main" val="21563592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29</a:t>
            </a:fld>
            <a:endParaRPr/>
          </a:p>
        </p:txBody>
      </p:sp>
      <p:sp>
        <p:nvSpPr>
          <p:cNvPr id="304" name="Google Shape;304;p18"/>
          <p:cNvSpPr txBox="1"/>
          <p:nvPr/>
        </p:nvSpPr>
        <p:spPr>
          <a:xfrm>
            <a:off x="655320" y="365125"/>
            <a:ext cx="10815320" cy="955675"/>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4000"/>
              <a:buFont typeface="Arial"/>
              <a:buNone/>
            </a:pPr>
            <a:r>
              <a:rPr lang="en-US" sz="4000" b="1" dirty="0">
                <a:solidFill>
                  <a:srgbClr val="002060"/>
                </a:solidFill>
                <a:latin typeface="Calibri"/>
                <a:cs typeface="Calibri"/>
                <a:sym typeface="Calibri"/>
              </a:rPr>
              <a:t>Level Zero </a:t>
            </a:r>
            <a:endParaRPr sz="1400" b="0" i="0" u="none" strike="noStrike" cap="none" dirty="0">
              <a:solidFill>
                <a:srgbClr val="000000"/>
              </a:solidFill>
              <a:latin typeface="Arial"/>
              <a:ea typeface="Arial"/>
              <a:cs typeface="Arial"/>
              <a:sym typeface="Arial"/>
            </a:endParaRPr>
          </a:p>
        </p:txBody>
      </p:sp>
      <p:sp>
        <p:nvSpPr>
          <p:cNvPr id="305" name="Google Shape;305;p18"/>
          <p:cNvSpPr txBox="1"/>
          <p:nvPr/>
        </p:nvSpPr>
        <p:spPr>
          <a:xfrm>
            <a:off x="655320" y="1594370"/>
            <a:ext cx="10988040" cy="4488410"/>
          </a:xfrm>
          <a:prstGeom prst="rect">
            <a:avLst/>
          </a:prstGeom>
          <a:noFill/>
          <a:ln>
            <a:noFill/>
          </a:ln>
        </p:spPr>
        <p:txBody>
          <a:bodyPr spcFirstLastPara="1" wrap="square" lIns="91425" tIns="45700" rIns="91425" bIns="45700" anchor="t" anchorCtr="0">
            <a:normAutofit/>
          </a:bodyPr>
          <a:lstStyle/>
          <a:p>
            <a:pPr marL="342900" indent="-342900">
              <a:buFont typeface="Arial" panose="020B0604020202020204" pitchFamily="34" charset="0"/>
              <a:buChar char="•"/>
            </a:pPr>
            <a:r>
              <a:rPr lang="en-US" sz="2400" dirty="0"/>
              <a:t>A system interface for </a:t>
            </a:r>
            <a:r>
              <a:rPr lang="en-US" sz="2400" dirty="0" err="1"/>
              <a:t>oneAPI</a:t>
            </a:r>
            <a:r>
              <a:rPr lang="en-US" sz="2400" dirty="0"/>
              <a:t> languages and libraries</a:t>
            </a:r>
            <a:endParaRPr lang="en-IN" sz="2400" dirty="0"/>
          </a:p>
        </p:txBody>
      </p:sp>
    </p:spTree>
    <p:extLst>
      <p:ext uri="{BB962C8B-B14F-4D97-AF65-F5344CB8AC3E}">
        <p14:creationId xmlns:p14="http://schemas.microsoft.com/office/powerpoint/2010/main" val="42385936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sp>
        <p:nvSpPr>
          <p:cNvPr id="304" name="Google Shape;304;p18"/>
          <p:cNvSpPr txBox="1"/>
          <p:nvPr/>
        </p:nvSpPr>
        <p:spPr>
          <a:xfrm>
            <a:off x="655320" y="365125"/>
            <a:ext cx="10815320" cy="955675"/>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4000"/>
              <a:buFont typeface="Arial"/>
              <a:buNone/>
            </a:pPr>
            <a:r>
              <a:rPr lang="en-US" sz="4000" b="1" dirty="0" smtClean="0">
                <a:solidFill>
                  <a:srgbClr val="002060"/>
                </a:solidFill>
                <a:latin typeface="Calibri"/>
                <a:ea typeface="Calibri"/>
                <a:cs typeface="Calibri"/>
                <a:sym typeface="Calibri"/>
              </a:rPr>
              <a:t>HPC</a:t>
            </a:r>
            <a:endParaRPr sz="1400" b="0" i="0" u="none" strike="noStrike" cap="none" dirty="0">
              <a:solidFill>
                <a:srgbClr val="000000"/>
              </a:solidFill>
              <a:latin typeface="Arial"/>
              <a:ea typeface="Arial"/>
              <a:cs typeface="Arial"/>
              <a:sym typeface="Arial"/>
            </a:endParaRPr>
          </a:p>
        </p:txBody>
      </p:sp>
      <p:sp>
        <p:nvSpPr>
          <p:cNvPr id="305" name="Google Shape;305;p18"/>
          <p:cNvSpPr txBox="1"/>
          <p:nvPr/>
        </p:nvSpPr>
        <p:spPr>
          <a:xfrm>
            <a:off x="655320" y="1483360"/>
            <a:ext cx="10988040" cy="4488410"/>
          </a:xfrm>
          <a:prstGeom prst="rect">
            <a:avLst/>
          </a:prstGeom>
          <a:noFill/>
          <a:ln>
            <a:noFill/>
          </a:ln>
        </p:spPr>
        <p:txBody>
          <a:bodyPr spcFirstLastPara="1" wrap="square" lIns="91425" tIns="45700" rIns="91425" bIns="45700" anchor="t" anchorCtr="0">
            <a:normAutofit/>
          </a:bodyPr>
          <a:lstStyle/>
          <a:p>
            <a:pPr marL="342900" indent="-342900">
              <a:buFont typeface="Arial" panose="020B0604020202020204" pitchFamily="34" charset="0"/>
              <a:buChar char="•"/>
            </a:pPr>
            <a:r>
              <a:rPr lang="en-US" sz="2400" dirty="0" smtClean="0">
                <a:latin typeface="Calibri" panose="020F0502020204030204" pitchFamily="34" charset="0"/>
                <a:cs typeface="Calibri" panose="020F0502020204030204" pitchFamily="34" charset="0"/>
              </a:rPr>
              <a:t>High performance computing (HPC) is a class of applications and workloads that solve computationally intensive tasks.</a:t>
            </a:r>
          </a:p>
          <a:p>
            <a:pPr marL="342900" indent="-342900">
              <a:buFont typeface="Arial" panose="020B0604020202020204" pitchFamily="34" charset="0"/>
              <a:buChar char="•"/>
            </a:pPr>
            <a:r>
              <a:rPr lang="en-US" sz="2400" dirty="0" smtClean="0">
                <a:latin typeface="Calibri" panose="020F0502020204030204" pitchFamily="34" charset="0"/>
                <a:cs typeface="Calibri" panose="020F0502020204030204" pitchFamily="34" charset="0"/>
              </a:rPr>
              <a:t>Demand is growing for HPC to drive data-rich and AI-enabled use cases in academic and industrial settings.</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HPC clusters are built on high-performance processors with high-speed memory and storage, and other advanced components</a:t>
            </a:r>
            <a:r>
              <a:rPr lang="en-US" sz="2400" dirty="0" smtClean="0">
                <a:latin typeface="Calibri" panose="020F0502020204030204" pitchFamily="34" charset="0"/>
                <a:cs typeface="Calibri" panose="020F0502020204030204" pitchFamily="34" charset="0"/>
              </a:rPr>
              <a:t>.</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With solutions specifically tuned for high performance computing (HPC), researchers and engineers can make transformational discoveries and build innovative processes, systems, and products. Within a single system or across multiple systems, on-premises, or augmented with the cloud, HPC is more accessible than ever before.</a:t>
            </a:r>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214180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30</a:t>
            </a:fld>
            <a:endParaRPr/>
          </a:p>
        </p:txBody>
      </p:sp>
      <p:sp>
        <p:nvSpPr>
          <p:cNvPr id="304" name="Google Shape;304;p18"/>
          <p:cNvSpPr txBox="1"/>
          <p:nvPr/>
        </p:nvSpPr>
        <p:spPr>
          <a:xfrm>
            <a:off x="655320" y="365125"/>
            <a:ext cx="10815320" cy="955675"/>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err="1">
                <a:solidFill>
                  <a:srgbClr val="002060"/>
                </a:solidFill>
                <a:latin typeface="Calibri"/>
                <a:ea typeface="Calibri"/>
                <a:cs typeface="Calibri"/>
                <a:sym typeface="Calibri"/>
              </a:rPr>
              <a:t>OneDAL</a:t>
            </a:r>
            <a:endParaRPr sz="1400" b="0" i="0" u="none" strike="noStrike" cap="none" dirty="0">
              <a:solidFill>
                <a:srgbClr val="000000"/>
              </a:solidFill>
              <a:latin typeface="Arial"/>
              <a:ea typeface="Arial"/>
              <a:cs typeface="Arial"/>
              <a:sym typeface="Arial"/>
            </a:endParaRPr>
          </a:p>
        </p:txBody>
      </p:sp>
      <p:sp>
        <p:nvSpPr>
          <p:cNvPr id="305" name="Google Shape;305;p18"/>
          <p:cNvSpPr txBox="1"/>
          <p:nvPr/>
        </p:nvSpPr>
        <p:spPr>
          <a:xfrm>
            <a:off x="655320" y="1483360"/>
            <a:ext cx="10988040" cy="4488410"/>
          </a:xfrm>
          <a:prstGeom prst="rect">
            <a:avLst/>
          </a:prstGeom>
          <a:noFill/>
          <a:ln>
            <a:noFill/>
          </a:ln>
        </p:spPr>
        <p:txBody>
          <a:bodyPr spcFirstLastPara="1" wrap="square" lIns="91425" tIns="45700" rIns="91425" bIns="45700" anchor="t" anchorCtr="0">
            <a:normAutofit/>
          </a:bodyPr>
          <a:lstStyle/>
          <a:p>
            <a:pPr marL="342900" indent="-342900">
              <a:buFont typeface="Arial" panose="020B0604020202020204" pitchFamily="34" charset="0"/>
              <a:buChar char="•"/>
            </a:pPr>
            <a:r>
              <a:rPr lang="en-US" sz="2400" dirty="0"/>
              <a:t>Algorithms for accelerated data science</a:t>
            </a:r>
          </a:p>
          <a:p>
            <a:pPr marL="342900" indent="-342900">
              <a:buFont typeface="Arial" panose="020B0604020202020204" pitchFamily="34" charset="0"/>
              <a:buChar char="•"/>
            </a:pPr>
            <a:r>
              <a:rPr lang="en-US" sz="2400" dirty="0" err="1"/>
              <a:t>oneDAL</a:t>
            </a:r>
            <a:r>
              <a:rPr lang="en-US" sz="2400" dirty="0"/>
              <a:t> is a library that helps speed up big data analysis by providing highly optimized algorithmic building blocks for all stages of data analytics (preprocessing, transformation, analysis, modeling, validation, and decision making) in batch, online, and distributed processing modes of computation.</a:t>
            </a:r>
          </a:p>
          <a:p>
            <a:pPr marL="342900" indent="-342900">
              <a:buFont typeface="Arial" panose="020B0604020202020204" pitchFamily="34" charset="0"/>
              <a:buChar char="•"/>
            </a:pPr>
            <a:r>
              <a:rPr lang="en-US" sz="2400" dirty="0"/>
              <a:t> </a:t>
            </a:r>
          </a:p>
        </p:txBody>
      </p:sp>
      <p:pic>
        <p:nvPicPr>
          <p:cNvPr id="1030" name="Picture 6" descr="https://spec.oneapi.io/versions/latest/_images/data_analytics_stag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7124" y="3371907"/>
            <a:ext cx="5999417" cy="1734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2728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31</a:t>
            </a:fld>
            <a:endParaRPr/>
          </a:p>
        </p:txBody>
      </p:sp>
      <p:sp>
        <p:nvSpPr>
          <p:cNvPr id="304" name="Google Shape;304;p18"/>
          <p:cNvSpPr txBox="1"/>
          <p:nvPr/>
        </p:nvSpPr>
        <p:spPr>
          <a:xfrm>
            <a:off x="655320" y="365125"/>
            <a:ext cx="10815320" cy="955675"/>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err="1">
                <a:solidFill>
                  <a:srgbClr val="002060"/>
                </a:solidFill>
                <a:latin typeface="Calibri"/>
                <a:ea typeface="Calibri"/>
                <a:cs typeface="Calibri"/>
                <a:sym typeface="Calibri"/>
              </a:rPr>
              <a:t>OneTBB</a:t>
            </a:r>
            <a:endParaRPr sz="1400" b="0" i="0" u="none" strike="noStrike" cap="none" dirty="0">
              <a:solidFill>
                <a:srgbClr val="000000"/>
              </a:solidFill>
              <a:latin typeface="Arial"/>
              <a:ea typeface="Arial"/>
              <a:cs typeface="Arial"/>
              <a:sym typeface="Arial"/>
            </a:endParaRPr>
          </a:p>
        </p:txBody>
      </p:sp>
      <p:sp>
        <p:nvSpPr>
          <p:cNvPr id="305" name="Google Shape;305;p18"/>
          <p:cNvSpPr txBox="1"/>
          <p:nvPr/>
        </p:nvSpPr>
        <p:spPr>
          <a:xfrm>
            <a:off x="655320" y="1483360"/>
            <a:ext cx="10988040" cy="4488410"/>
          </a:xfrm>
          <a:prstGeom prst="rect">
            <a:avLst/>
          </a:prstGeom>
          <a:noFill/>
          <a:ln>
            <a:noFill/>
          </a:ln>
        </p:spPr>
        <p:txBody>
          <a:bodyPr spcFirstLastPara="1" wrap="square" lIns="91425" tIns="45700" rIns="91425" bIns="45700" anchor="t" anchorCtr="0">
            <a:normAutofit/>
          </a:bodyPr>
          <a:lstStyle/>
          <a:p>
            <a:endParaRPr lang="en-US" sz="2400" dirty="0"/>
          </a:p>
          <a:p>
            <a:pPr marL="342900" indent="-342900">
              <a:buFont typeface="Arial" panose="020B0604020202020204" pitchFamily="34" charset="0"/>
              <a:buChar char="•"/>
            </a:pPr>
            <a:r>
              <a:rPr lang="en-US" sz="2400" dirty="0"/>
              <a:t>A library for adding thread-based parallelism to complex applications on multiprocessors.</a:t>
            </a:r>
          </a:p>
          <a:p>
            <a:pPr marL="342900" indent="-342900">
              <a:buFont typeface="Arial" panose="020B0604020202020204" pitchFamily="34" charset="0"/>
              <a:buChar char="•"/>
            </a:pPr>
            <a:r>
              <a:rPr lang="en-US" sz="2400" dirty="0" err="1"/>
              <a:t>oneTBB</a:t>
            </a:r>
            <a:r>
              <a:rPr lang="en-US" sz="2400" dirty="0"/>
              <a:t> is a programming model for scalable parallel programming using standard ISO C++ code. A program uses </a:t>
            </a:r>
            <a:r>
              <a:rPr lang="en-US" sz="2400" dirty="0" err="1"/>
              <a:t>oneTBB</a:t>
            </a:r>
            <a:r>
              <a:rPr lang="en-US" sz="2400" dirty="0"/>
              <a:t> to specify logical parallelism in algorithms, while a </a:t>
            </a:r>
            <a:r>
              <a:rPr lang="en-US" sz="2400" dirty="0" err="1"/>
              <a:t>oneTBB</a:t>
            </a:r>
            <a:r>
              <a:rPr lang="en-US" sz="2400" dirty="0"/>
              <a:t> implementation maps that parallelism onto execution threads.</a:t>
            </a:r>
            <a:endParaRPr lang="en-IN" sz="2400" dirty="0"/>
          </a:p>
        </p:txBody>
      </p:sp>
    </p:spTree>
    <p:extLst>
      <p:ext uri="{BB962C8B-B14F-4D97-AF65-F5344CB8AC3E}">
        <p14:creationId xmlns:p14="http://schemas.microsoft.com/office/powerpoint/2010/main" val="29850016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32</a:t>
            </a:fld>
            <a:endParaRPr/>
          </a:p>
        </p:txBody>
      </p:sp>
      <p:sp>
        <p:nvSpPr>
          <p:cNvPr id="304" name="Google Shape;304;p18"/>
          <p:cNvSpPr txBox="1"/>
          <p:nvPr/>
        </p:nvSpPr>
        <p:spPr>
          <a:xfrm>
            <a:off x="655320" y="365125"/>
            <a:ext cx="10815320" cy="955675"/>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err="1">
                <a:solidFill>
                  <a:srgbClr val="002060"/>
                </a:solidFill>
                <a:latin typeface="Calibri"/>
                <a:ea typeface="Calibri"/>
                <a:cs typeface="Calibri"/>
                <a:sym typeface="Calibri"/>
              </a:rPr>
              <a:t>OneVPL</a:t>
            </a:r>
            <a:endParaRPr sz="1400" b="0" i="0" u="none" strike="noStrike" cap="none" dirty="0">
              <a:solidFill>
                <a:srgbClr val="000000"/>
              </a:solidFill>
              <a:latin typeface="Arial"/>
              <a:ea typeface="Arial"/>
              <a:cs typeface="Arial"/>
              <a:sym typeface="Arial"/>
            </a:endParaRPr>
          </a:p>
        </p:txBody>
      </p:sp>
      <p:sp>
        <p:nvSpPr>
          <p:cNvPr id="305" name="Google Shape;305;p18"/>
          <p:cNvSpPr txBox="1"/>
          <p:nvPr/>
        </p:nvSpPr>
        <p:spPr>
          <a:xfrm>
            <a:off x="655320" y="1483360"/>
            <a:ext cx="10988040" cy="4488410"/>
          </a:xfrm>
          <a:prstGeom prst="rect">
            <a:avLst/>
          </a:prstGeom>
          <a:noFill/>
          <a:ln>
            <a:noFill/>
          </a:ln>
        </p:spPr>
        <p:txBody>
          <a:bodyPr spcFirstLastPara="1" wrap="square" lIns="91425" tIns="45700" rIns="91425" bIns="45700" anchor="t" anchorCtr="0">
            <a:normAutofit/>
          </a:bodyPr>
          <a:lstStyle/>
          <a:p>
            <a:r>
              <a:rPr lang="en-US" sz="2400" dirty="0"/>
              <a:t>The </a:t>
            </a:r>
            <a:r>
              <a:rPr lang="en-US" sz="2400" dirty="0" err="1"/>
              <a:t>oneAPI</a:t>
            </a:r>
            <a:r>
              <a:rPr lang="en-US" sz="2400" dirty="0"/>
              <a:t> Video Processing Library (</a:t>
            </a:r>
            <a:r>
              <a:rPr lang="en-US" sz="2400" dirty="0" err="1"/>
              <a:t>oneVPL</a:t>
            </a:r>
            <a:r>
              <a:rPr lang="en-US" sz="2400" dirty="0"/>
              <a:t>) is a programming interface for video decoding, encoding, and processing to build portable media pipelines on CPUs, GPUs, and other accelerators. It provides device discovery and selection in media centric and video analytics workloads and API primitives for zero-copy buffer sharing. </a:t>
            </a:r>
            <a:r>
              <a:rPr lang="en-US" sz="2400" dirty="0" err="1"/>
              <a:t>oneVPL</a:t>
            </a:r>
            <a:r>
              <a:rPr lang="en-US" sz="2400" dirty="0"/>
              <a:t> is backwards and cross-architecture compatible to ensure optimal execution on current and next generation hardware without source code changes.</a:t>
            </a:r>
            <a:endParaRPr lang="en-IN" sz="2400" dirty="0"/>
          </a:p>
        </p:txBody>
      </p:sp>
    </p:spTree>
    <p:extLst>
      <p:ext uri="{BB962C8B-B14F-4D97-AF65-F5344CB8AC3E}">
        <p14:creationId xmlns:p14="http://schemas.microsoft.com/office/powerpoint/2010/main" val="35245993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33</a:t>
            </a:fld>
            <a:endParaRPr/>
          </a:p>
        </p:txBody>
      </p:sp>
      <p:sp>
        <p:nvSpPr>
          <p:cNvPr id="304" name="Google Shape;304;p18"/>
          <p:cNvSpPr txBox="1"/>
          <p:nvPr/>
        </p:nvSpPr>
        <p:spPr>
          <a:xfrm>
            <a:off x="655320" y="365125"/>
            <a:ext cx="10815320" cy="955675"/>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err="1">
                <a:solidFill>
                  <a:srgbClr val="002060"/>
                </a:solidFill>
                <a:latin typeface="Calibri"/>
                <a:ea typeface="Calibri"/>
                <a:cs typeface="Calibri"/>
                <a:sym typeface="Calibri"/>
              </a:rPr>
              <a:t>OneMKL</a:t>
            </a:r>
            <a:endParaRPr sz="1400" b="0" i="0" u="none" strike="noStrike" cap="none" dirty="0">
              <a:solidFill>
                <a:srgbClr val="000000"/>
              </a:solidFill>
              <a:latin typeface="Arial"/>
              <a:ea typeface="Arial"/>
              <a:cs typeface="Arial"/>
              <a:sym typeface="Arial"/>
            </a:endParaRPr>
          </a:p>
        </p:txBody>
      </p:sp>
      <p:sp>
        <p:nvSpPr>
          <p:cNvPr id="305" name="Google Shape;305;p18"/>
          <p:cNvSpPr txBox="1"/>
          <p:nvPr/>
        </p:nvSpPr>
        <p:spPr>
          <a:xfrm>
            <a:off x="655320" y="1483360"/>
            <a:ext cx="10988040" cy="4488410"/>
          </a:xfrm>
          <a:prstGeom prst="rect">
            <a:avLst/>
          </a:prstGeom>
          <a:noFill/>
          <a:ln>
            <a:noFill/>
          </a:ln>
        </p:spPr>
        <p:txBody>
          <a:bodyPr spcFirstLastPara="1" wrap="square" lIns="91425" tIns="45700" rIns="91425" bIns="45700" anchor="t" anchorCtr="0">
            <a:normAutofit/>
          </a:bodyPr>
          <a:lstStyle/>
          <a:p>
            <a:pPr marL="342900" indent="-342900">
              <a:buFont typeface="Arial" panose="020B0604020202020204" pitchFamily="34" charset="0"/>
              <a:buChar char="•"/>
            </a:pPr>
            <a:r>
              <a:rPr lang="en-US" sz="2400" dirty="0"/>
              <a:t>High-performance math routines for science, engineering, and financial applications</a:t>
            </a:r>
          </a:p>
          <a:p>
            <a:pPr marL="342900" indent="-342900">
              <a:buFont typeface="Arial" panose="020B0604020202020204" pitchFamily="34" charset="0"/>
              <a:buChar char="•"/>
            </a:pPr>
            <a:r>
              <a:rPr lang="en-US" sz="2400" dirty="0"/>
              <a:t>The </a:t>
            </a:r>
            <a:r>
              <a:rPr lang="en-US" sz="2400" dirty="0" err="1"/>
              <a:t>oneAPI</a:t>
            </a:r>
            <a:r>
              <a:rPr lang="en-US" sz="2400" dirty="0"/>
              <a:t> Math Kernel Library (</a:t>
            </a:r>
            <a:r>
              <a:rPr lang="en-US" sz="2400" dirty="0" err="1"/>
              <a:t>oneMKL</a:t>
            </a:r>
            <a:r>
              <a:rPr lang="en-US" sz="2400" dirty="0"/>
              <a:t>) defines a set of fundamental mathematical routines for use in high-performance computing and other applications. As part of </a:t>
            </a:r>
            <a:r>
              <a:rPr lang="en-US" sz="2400" dirty="0" err="1"/>
              <a:t>oneAPI</a:t>
            </a:r>
            <a:r>
              <a:rPr lang="en-US" sz="2400" dirty="0"/>
              <a:t>, </a:t>
            </a:r>
            <a:r>
              <a:rPr lang="en-US" sz="2400" dirty="0" err="1"/>
              <a:t>oneMKL</a:t>
            </a:r>
            <a:r>
              <a:rPr lang="en-US" sz="2400" dirty="0"/>
              <a:t> is designed to allow execution on a wide variety of computational devices: CPUs, GPUs, FPGAs, and other accelerators. The functionality is subdivided into several domains: dense linear algebra, sparse linear algebra, discrete Fourier transforms, random number generators and vector math.</a:t>
            </a:r>
            <a:endParaRPr lang="en-IN" sz="2400" dirty="0"/>
          </a:p>
        </p:txBody>
      </p:sp>
    </p:spTree>
    <p:extLst>
      <p:ext uri="{BB962C8B-B14F-4D97-AF65-F5344CB8AC3E}">
        <p14:creationId xmlns:p14="http://schemas.microsoft.com/office/powerpoint/2010/main" val="4021561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161D86-E89A-4DA9-A4B8-45BDFCD6044B}"/>
              </a:ext>
            </a:extLst>
          </p:cNvPr>
          <p:cNvPicPr>
            <a:picLocks noChangeAspect="1"/>
          </p:cNvPicPr>
          <p:nvPr/>
        </p:nvPicPr>
        <p:blipFill rotWithShape="1">
          <a:blip r:embed="rId2"/>
          <a:srcRect b="19309"/>
          <a:stretch/>
        </p:blipFill>
        <p:spPr>
          <a:xfrm>
            <a:off x="3789584" y="773285"/>
            <a:ext cx="7763973" cy="294749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6" name="Picture 4">
            <a:extLst>
              <a:ext uri="{FF2B5EF4-FFF2-40B4-BE49-F238E27FC236}">
                <a16:creationId xmlns:a16="http://schemas.microsoft.com/office/drawing/2014/main" id="{8FF88490-357C-46F6-8AA6-6A41618A15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548" b="27195"/>
          <a:stretch/>
        </p:blipFill>
        <p:spPr bwMode="auto">
          <a:xfrm>
            <a:off x="3789584" y="3850672"/>
            <a:ext cx="7763972" cy="229317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7" name="Title 1">
            <a:extLst>
              <a:ext uri="{FF2B5EF4-FFF2-40B4-BE49-F238E27FC236}">
                <a16:creationId xmlns:a16="http://schemas.microsoft.com/office/drawing/2014/main" id="{34C0BF8E-1D08-4DB0-8278-D79F92E4669C}"/>
              </a:ext>
            </a:extLst>
          </p:cNvPr>
          <p:cNvSpPr>
            <a:spLocks noGrp="1"/>
          </p:cNvSpPr>
          <p:nvPr>
            <p:ph type="title"/>
          </p:nvPr>
        </p:nvSpPr>
        <p:spPr>
          <a:xfrm>
            <a:off x="638443" y="2525109"/>
            <a:ext cx="2589876" cy="1325563"/>
          </a:xfrm>
        </p:spPr>
        <p:txBody>
          <a:bodyPr>
            <a:normAutofit fontScale="90000"/>
          </a:bodyPr>
          <a:lstStyle/>
          <a:p>
            <a:r>
              <a:rPr lang="en-US" sz="5400" b="1" dirty="0">
                <a:solidFill>
                  <a:schemeClr val="tx1"/>
                </a:solidFill>
                <a:latin typeface="+mn-lt"/>
                <a:cs typeface="Aharoni" panose="02010803020104030203" pitchFamily="2" charset="-79"/>
              </a:rPr>
              <a:t>What </a:t>
            </a:r>
            <a:br>
              <a:rPr lang="en-US" sz="5400" b="1" dirty="0">
                <a:solidFill>
                  <a:schemeClr val="tx1"/>
                </a:solidFill>
                <a:latin typeface="+mn-lt"/>
                <a:cs typeface="Aharoni" panose="02010803020104030203" pitchFamily="2" charset="-79"/>
              </a:rPr>
            </a:br>
            <a:r>
              <a:rPr lang="en-US" sz="5400" b="1" dirty="0">
                <a:solidFill>
                  <a:schemeClr val="tx1"/>
                </a:solidFill>
                <a:latin typeface="+mn-lt"/>
                <a:cs typeface="Aharoni" panose="02010803020104030203" pitchFamily="2" charset="-79"/>
              </a:rPr>
              <a:t>is Intel Dev Cloud ?</a:t>
            </a:r>
          </a:p>
        </p:txBody>
      </p:sp>
    </p:spTree>
    <p:extLst>
      <p:ext uri="{BB962C8B-B14F-4D97-AF65-F5344CB8AC3E}">
        <p14:creationId xmlns:p14="http://schemas.microsoft.com/office/powerpoint/2010/main" val="2274210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F21F1-6D2A-4B94-B367-8BC002456876}"/>
              </a:ext>
            </a:extLst>
          </p:cNvPr>
          <p:cNvSpPr>
            <a:spLocks noGrp="1"/>
          </p:cNvSpPr>
          <p:nvPr>
            <p:ph type="title"/>
          </p:nvPr>
        </p:nvSpPr>
        <p:spPr>
          <a:xfrm>
            <a:off x="911773" y="235787"/>
            <a:ext cx="10515600" cy="1325563"/>
          </a:xfrm>
        </p:spPr>
        <p:txBody>
          <a:bodyPr>
            <a:normAutofit/>
          </a:bodyPr>
          <a:lstStyle/>
          <a:p>
            <a:r>
              <a:rPr lang="en-US" sz="5400" b="1" dirty="0">
                <a:solidFill>
                  <a:schemeClr val="tx1"/>
                </a:solidFill>
                <a:latin typeface="+mn-lt"/>
                <a:cs typeface="Aharoni" panose="02010803020104030203" pitchFamily="2" charset="-79"/>
              </a:rPr>
              <a:t>How </a:t>
            </a:r>
            <a:r>
              <a:rPr lang="en-US" sz="5400" b="1" dirty="0" err="1">
                <a:solidFill>
                  <a:schemeClr val="tx1"/>
                </a:solidFill>
                <a:latin typeface="+mn-lt"/>
                <a:cs typeface="Aharoni" panose="02010803020104030203" pitchFamily="2" charset="-79"/>
              </a:rPr>
              <a:t>DevCloud</a:t>
            </a:r>
            <a:r>
              <a:rPr lang="en-US" sz="5400" b="1" dirty="0">
                <a:solidFill>
                  <a:schemeClr val="tx1"/>
                </a:solidFill>
                <a:latin typeface="+mn-lt"/>
                <a:cs typeface="Aharoni" panose="02010803020104030203" pitchFamily="2" charset="-79"/>
              </a:rPr>
              <a:t> works?</a:t>
            </a:r>
          </a:p>
        </p:txBody>
      </p:sp>
      <p:sp>
        <p:nvSpPr>
          <p:cNvPr id="4" name="AutoShape 2" descr="Intel – Logos Download">
            <a:extLst>
              <a:ext uri="{FF2B5EF4-FFF2-40B4-BE49-F238E27FC236}">
                <a16:creationId xmlns:a16="http://schemas.microsoft.com/office/drawing/2014/main" id="{AB1661F5-FF58-4D76-95E8-D978F0347B0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6" name="Picture 2">
            <a:extLst>
              <a:ext uri="{FF2B5EF4-FFF2-40B4-BE49-F238E27FC236}">
                <a16:creationId xmlns:a16="http://schemas.microsoft.com/office/drawing/2014/main" id="{604C7484-BC75-4EE1-846D-A963AE242C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0392" y="1375610"/>
            <a:ext cx="9936015" cy="50046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112781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589FA7-ACA2-4356-865A-B7806D96A336}"/>
              </a:ext>
            </a:extLst>
          </p:cNvPr>
          <p:cNvPicPr>
            <a:picLocks noChangeAspect="1"/>
          </p:cNvPicPr>
          <p:nvPr/>
        </p:nvPicPr>
        <p:blipFill>
          <a:blip r:embed="rId2"/>
          <a:stretch>
            <a:fillRect/>
          </a:stretch>
        </p:blipFill>
        <p:spPr>
          <a:xfrm>
            <a:off x="369777" y="545347"/>
            <a:ext cx="11044457" cy="5632673"/>
          </a:xfrm>
          <a:prstGeom prst="rect">
            <a:avLst/>
          </a:prstGeom>
        </p:spPr>
      </p:pic>
    </p:spTree>
    <p:extLst>
      <p:ext uri="{BB962C8B-B14F-4D97-AF65-F5344CB8AC3E}">
        <p14:creationId xmlns:p14="http://schemas.microsoft.com/office/powerpoint/2010/main" val="4705492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237E74FA-6AC6-428D-994C-DB1C415E70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701" r="14332"/>
          <a:stretch/>
        </p:blipFill>
        <p:spPr bwMode="auto">
          <a:xfrm>
            <a:off x="2065573" y="0"/>
            <a:ext cx="8024356" cy="6276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73257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42216-3F7F-428C-9565-EF7F9288AA09}"/>
              </a:ext>
            </a:extLst>
          </p:cNvPr>
          <p:cNvSpPr>
            <a:spLocks noGrp="1"/>
          </p:cNvSpPr>
          <p:nvPr>
            <p:ph type="title"/>
          </p:nvPr>
        </p:nvSpPr>
        <p:spPr/>
        <p:txBody>
          <a:bodyPr/>
          <a:lstStyle/>
          <a:p>
            <a:r>
              <a:rPr lang="en-US" dirty="0"/>
              <a:t>What software are required for this workshop?</a:t>
            </a:r>
          </a:p>
        </p:txBody>
      </p:sp>
      <p:sp>
        <p:nvSpPr>
          <p:cNvPr id="3" name="Content Placeholder 2">
            <a:extLst>
              <a:ext uri="{FF2B5EF4-FFF2-40B4-BE49-F238E27FC236}">
                <a16:creationId xmlns:a16="http://schemas.microsoft.com/office/drawing/2014/main" id="{8502E68C-F6F9-4514-B924-43D477E9802B}"/>
              </a:ext>
            </a:extLst>
          </p:cNvPr>
          <p:cNvSpPr>
            <a:spLocks noGrp="1"/>
          </p:cNvSpPr>
          <p:nvPr>
            <p:ph idx="1"/>
          </p:nvPr>
        </p:nvSpPr>
        <p:spPr/>
        <p:txBody>
          <a:bodyPr/>
          <a:lstStyle/>
          <a:p>
            <a:r>
              <a:rPr lang="en-US" dirty="0"/>
              <a:t>Anaconda Software on Ubuntu</a:t>
            </a:r>
          </a:p>
          <a:p>
            <a:r>
              <a:rPr lang="en-US" dirty="0"/>
              <a:t>Intel Distribution of Python</a:t>
            </a:r>
          </a:p>
          <a:p>
            <a:r>
              <a:rPr lang="en-US" dirty="0"/>
              <a:t>Intel </a:t>
            </a:r>
            <a:r>
              <a:rPr lang="en-US" dirty="0" err="1"/>
              <a:t>DevCloud</a:t>
            </a:r>
            <a:r>
              <a:rPr lang="en-US" dirty="0"/>
              <a:t> for </a:t>
            </a:r>
            <a:r>
              <a:rPr lang="en-US" dirty="0" err="1"/>
              <a:t>OneAPI</a:t>
            </a:r>
            <a:endParaRPr lang="en-US" dirty="0"/>
          </a:p>
        </p:txBody>
      </p:sp>
      <p:sp>
        <p:nvSpPr>
          <p:cNvPr id="4" name="Slide Number Placeholder 3">
            <a:extLst>
              <a:ext uri="{FF2B5EF4-FFF2-40B4-BE49-F238E27FC236}">
                <a16:creationId xmlns:a16="http://schemas.microsoft.com/office/drawing/2014/main" id="{1A24C55D-8D51-4ED2-B200-D125DCBA505E}"/>
              </a:ext>
            </a:extLst>
          </p:cNvPr>
          <p:cNvSpPr>
            <a:spLocks noGrp="1"/>
          </p:cNvSpPr>
          <p:nvPr>
            <p:ph type="sldNum" sz="quarter" idx="12"/>
          </p:nvPr>
        </p:nvSpPr>
        <p:spPr/>
        <p:txBody>
          <a:bodyPr/>
          <a:lstStyle/>
          <a:p>
            <a:fld id="{8A24982E-5F02-408B-BDDE-58840AB23428}" type="slidenum">
              <a:rPr lang="en-IN" smtClean="0"/>
              <a:t>38</a:t>
            </a:fld>
            <a:endParaRPr lang="en-IN"/>
          </a:p>
        </p:txBody>
      </p:sp>
      <p:pic>
        <p:nvPicPr>
          <p:cNvPr id="5" name="Picture 4">
            <a:extLst>
              <a:ext uri="{FF2B5EF4-FFF2-40B4-BE49-F238E27FC236}">
                <a16:creationId xmlns:a16="http://schemas.microsoft.com/office/drawing/2014/main" id="{F45576E9-9C33-49AD-9E24-A92299B7D595}"/>
              </a:ext>
            </a:extLst>
          </p:cNvPr>
          <p:cNvPicPr>
            <a:picLocks noChangeAspect="1"/>
          </p:cNvPicPr>
          <p:nvPr/>
        </p:nvPicPr>
        <p:blipFill rotWithShape="1">
          <a:blip r:embed="rId2"/>
          <a:srcRect l="85102" t="1893" r="3395" b="77335"/>
          <a:stretch/>
        </p:blipFill>
        <p:spPr>
          <a:xfrm>
            <a:off x="8208578" y="2348849"/>
            <a:ext cx="2354318" cy="2160301"/>
          </a:xfrm>
          <a:prstGeom prst="rect">
            <a:avLst/>
          </a:prstGeom>
        </p:spPr>
      </p:pic>
    </p:spTree>
    <p:extLst>
      <p:ext uri="{BB962C8B-B14F-4D97-AF65-F5344CB8AC3E}">
        <p14:creationId xmlns:p14="http://schemas.microsoft.com/office/powerpoint/2010/main" val="29699469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46238-093F-42AE-BA97-9316EE0E0937}"/>
              </a:ext>
            </a:extLst>
          </p:cNvPr>
          <p:cNvSpPr>
            <a:spLocks noGrp="1"/>
          </p:cNvSpPr>
          <p:nvPr>
            <p:ph type="title"/>
          </p:nvPr>
        </p:nvSpPr>
        <p:spPr/>
        <p:txBody>
          <a:bodyPr/>
          <a:lstStyle/>
          <a:p>
            <a:r>
              <a:rPr lang="en-US" dirty="0"/>
              <a:t>Important Ubuntu Commands</a:t>
            </a:r>
          </a:p>
        </p:txBody>
      </p:sp>
      <p:sp>
        <p:nvSpPr>
          <p:cNvPr id="3" name="Content Placeholder 2">
            <a:extLst>
              <a:ext uri="{FF2B5EF4-FFF2-40B4-BE49-F238E27FC236}">
                <a16:creationId xmlns:a16="http://schemas.microsoft.com/office/drawing/2014/main" id="{F61BB970-337A-429D-8B03-098590751372}"/>
              </a:ext>
            </a:extLst>
          </p:cNvPr>
          <p:cNvSpPr>
            <a:spLocks noGrp="1"/>
          </p:cNvSpPr>
          <p:nvPr>
            <p:ph idx="1"/>
          </p:nvPr>
        </p:nvSpPr>
        <p:spPr/>
        <p:txBody>
          <a:bodyPr/>
          <a:lstStyle/>
          <a:p>
            <a:r>
              <a:rPr lang="en-US" dirty="0"/>
              <a:t>Check Ubuntu version</a:t>
            </a:r>
          </a:p>
          <a:p>
            <a:pPr lvl="1"/>
            <a:r>
              <a:rPr lang="en-US" dirty="0" err="1"/>
              <a:t>lsb_release</a:t>
            </a:r>
            <a:r>
              <a:rPr lang="en-US" dirty="0"/>
              <a:t> –a</a:t>
            </a:r>
          </a:p>
          <a:p>
            <a:pPr lvl="1"/>
            <a:r>
              <a:rPr lang="en-US" dirty="0"/>
              <a:t>cat /etc/issue.net</a:t>
            </a:r>
          </a:p>
          <a:p>
            <a:r>
              <a:rPr lang="en-US" dirty="0"/>
              <a:t>Check Disk Space</a:t>
            </a:r>
          </a:p>
          <a:p>
            <a:pPr lvl="1"/>
            <a:r>
              <a:rPr lang="en-US" dirty="0"/>
              <a:t>df -h</a:t>
            </a:r>
          </a:p>
          <a:p>
            <a:pPr marL="457200" lvl="1" indent="0">
              <a:buNone/>
            </a:pPr>
            <a:endParaRPr lang="en-US" dirty="0"/>
          </a:p>
          <a:p>
            <a:pPr marL="457200" lvl="1"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0CC39D59-EC27-4C22-8C4D-C14F6DEA5A1E}"/>
              </a:ext>
            </a:extLst>
          </p:cNvPr>
          <p:cNvSpPr>
            <a:spLocks noGrp="1"/>
          </p:cNvSpPr>
          <p:nvPr>
            <p:ph type="sldNum" sz="quarter" idx="12"/>
          </p:nvPr>
        </p:nvSpPr>
        <p:spPr/>
        <p:txBody>
          <a:bodyPr/>
          <a:lstStyle/>
          <a:p>
            <a:fld id="{8A24982E-5F02-408B-BDDE-58840AB23428}" type="slidenum">
              <a:rPr lang="en-IN" smtClean="0"/>
              <a:t>39</a:t>
            </a:fld>
            <a:endParaRPr lang="en-IN"/>
          </a:p>
        </p:txBody>
      </p:sp>
      <p:pic>
        <p:nvPicPr>
          <p:cNvPr id="7" name="Picture 6" descr="Graphical user interface, text, application, email&#10;&#10;Description automatically generated">
            <a:extLst>
              <a:ext uri="{FF2B5EF4-FFF2-40B4-BE49-F238E27FC236}">
                <a16:creationId xmlns:a16="http://schemas.microsoft.com/office/drawing/2014/main" id="{DD36052B-C1CB-42E3-971C-AC4A4F1873D3}"/>
              </a:ext>
            </a:extLst>
          </p:cNvPr>
          <p:cNvPicPr>
            <a:picLocks noChangeAspect="1"/>
          </p:cNvPicPr>
          <p:nvPr/>
        </p:nvPicPr>
        <p:blipFill>
          <a:blip r:embed="rId2"/>
          <a:stretch>
            <a:fillRect/>
          </a:stretch>
        </p:blipFill>
        <p:spPr>
          <a:xfrm>
            <a:off x="4580045" y="3534516"/>
            <a:ext cx="7063613" cy="21878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21248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sp>
        <p:nvSpPr>
          <p:cNvPr id="304" name="Google Shape;304;p18"/>
          <p:cNvSpPr txBox="1"/>
          <p:nvPr/>
        </p:nvSpPr>
        <p:spPr>
          <a:xfrm>
            <a:off x="655320" y="365125"/>
            <a:ext cx="10815320" cy="955675"/>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4000"/>
              <a:buFont typeface="Arial"/>
              <a:buNone/>
            </a:pPr>
            <a:r>
              <a:rPr lang="en-US" sz="4000" b="1" dirty="0" smtClean="0">
                <a:solidFill>
                  <a:srgbClr val="002060"/>
                </a:solidFill>
                <a:latin typeface="Calibri"/>
                <a:ea typeface="Calibri"/>
                <a:cs typeface="Calibri"/>
                <a:sym typeface="Calibri"/>
              </a:rPr>
              <a:t>Why HPC</a:t>
            </a:r>
            <a:endParaRPr sz="1400" b="0" i="0" u="none" strike="noStrike" cap="none" dirty="0">
              <a:solidFill>
                <a:srgbClr val="000000"/>
              </a:solidFill>
              <a:latin typeface="Arial"/>
              <a:ea typeface="Arial"/>
              <a:cs typeface="Arial"/>
              <a:sym typeface="Arial"/>
            </a:endParaRPr>
          </a:p>
        </p:txBody>
      </p:sp>
      <p:sp>
        <p:nvSpPr>
          <p:cNvPr id="305" name="Google Shape;305;p18"/>
          <p:cNvSpPr txBox="1"/>
          <p:nvPr/>
        </p:nvSpPr>
        <p:spPr>
          <a:xfrm>
            <a:off x="655320" y="1483360"/>
            <a:ext cx="10988040" cy="4488410"/>
          </a:xfrm>
          <a:prstGeom prst="rect">
            <a:avLst/>
          </a:prstGeom>
          <a:noFill/>
          <a:ln>
            <a:noFill/>
          </a:ln>
        </p:spPr>
        <p:txBody>
          <a:bodyPr spcFirstLastPara="1" wrap="square" lIns="91425" tIns="45700" rIns="91425" bIns="45700" anchor="t" anchorCtr="0">
            <a:normAutofit lnSpcReduction="10000"/>
          </a:bodyPr>
          <a:lstStyle/>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High performance computing (HPC) is not new. HPC workstations and supercomputers have played an integral role in academic research for decades, solving complex problems and spurring discoveries and innovations.</a:t>
            </a:r>
          </a:p>
          <a:p>
            <a:pPr marL="34290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In recent years, the quantity of data has proliferated rapidly, and many new applications benefit from the power of HPC—that is, the </a:t>
            </a:r>
            <a:r>
              <a:rPr lang="en-US" sz="2400" b="1" dirty="0">
                <a:latin typeface="Calibri" panose="020F0502020204030204" pitchFamily="34" charset="0"/>
                <a:cs typeface="Calibri" panose="020F0502020204030204" pitchFamily="34" charset="0"/>
              </a:rPr>
              <a:t>ability to perform computationally intensive operations across shared resources—to achieve results in less time and at a lower cost compared to traditional computing</a:t>
            </a:r>
            <a:r>
              <a:rPr lang="en-US" sz="2400" dirty="0">
                <a:latin typeface="Calibri" panose="020F0502020204030204" pitchFamily="34" charset="0"/>
                <a:cs typeface="Calibri" panose="020F0502020204030204" pitchFamily="34" charset="0"/>
              </a:rPr>
              <a:t>. At the same time, HPC hardware and software have become more attainable and widespread.</a:t>
            </a:r>
          </a:p>
          <a:p>
            <a:pPr marL="34290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Scientists, engineers, and researchers rely on HPC for a range of use cases, including weather forecasting, oil and gas exploration, physics, quantum mechanics, and other areas in academic research and commercial applications.</a:t>
            </a:r>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8623740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D3A9A-29BB-4BC0-B034-E3D52B08A78C}"/>
              </a:ext>
            </a:extLst>
          </p:cNvPr>
          <p:cNvSpPr>
            <a:spLocks noGrp="1"/>
          </p:cNvSpPr>
          <p:nvPr>
            <p:ph type="title"/>
          </p:nvPr>
        </p:nvSpPr>
        <p:spPr/>
        <p:txBody>
          <a:bodyPr/>
          <a:lstStyle/>
          <a:p>
            <a:r>
              <a:rPr lang="en-US" dirty="0"/>
              <a:t>Steps for downloading Intel Distribution of Python</a:t>
            </a:r>
          </a:p>
        </p:txBody>
      </p:sp>
      <p:sp>
        <p:nvSpPr>
          <p:cNvPr id="7" name="Content Placeholder 2">
            <a:extLst>
              <a:ext uri="{FF2B5EF4-FFF2-40B4-BE49-F238E27FC236}">
                <a16:creationId xmlns:a16="http://schemas.microsoft.com/office/drawing/2014/main" id="{2A52E882-DA04-47FB-87EC-83C7F590CC8A}"/>
              </a:ext>
            </a:extLst>
          </p:cNvPr>
          <p:cNvSpPr txBox="1">
            <a:spLocks/>
          </p:cNvSpPr>
          <p:nvPr/>
        </p:nvSpPr>
        <p:spPr>
          <a:xfrm>
            <a:off x="917884" y="1847894"/>
            <a:ext cx="5739770" cy="49333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7000"/>
              </a:lnSpc>
              <a:spcBef>
                <a:spcPts val="0"/>
              </a:spcBef>
              <a:spcAft>
                <a:spcPts val="800"/>
              </a:spcAft>
              <a:buFont typeface="+mj-lt"/>
              <a:buAutoNum type="arabicPeriod"/>
            </a:pPr>
            <a:r>
              <a:rPr lang="en-US" sz="2000" dirty="0">
                <a:latin typeface="Calibri" panose="020F0502020204030204" pitchFamily="34" charset="0"/>
                <a:ea typeface="Calibri" panose="020F0502020204030204" pitchFamily="34" charset="0"/>
                <a:cs typeface="Calibri" panose="020F0502020204030204" pitchFamily="34" charset="0"/>
              </a:rPr>
              <a:t>Download Anaconda/</a:t>
            </a:r>
            <a:r>
              <a:rPr lang="en-US" sz="2000" dirty="0" err="1">
                <a:latin typeface="Calibri" panose="020F0502020204030204" pitchFamily="34" charset="0"/>
                <a:ea typeface="Calibri" panose="020F0502020204030204" pitchFamily="34" charset="0"/>
                <a:cs typeface="Calibri" panose="020F0502020204030204" pitchFamily="34" charset="0"/>
              </a:rPr>
              <a:t>Miniconda</a:t>
            </a:r>
            <a:r>
              <a:rPr lang="en-US" sz="2000" dirty="0">
                <a:latin typeface="Calibri" panose="020F0502020204030204" pitchFamily="34" charset="0"/>
                <a:ea typeface="Calibri" panose="020F0502020204030204" pitchFamily="34" charset="0"/>
                <a:cs typeface="Calibri" panose="020F0502020204030204" pitchFamily="34" charset="0"/>
              </a:rPr>
              <a:t> software </a:t>
            </a:r>
          </a:p>
          <a:p>
            <a:pPr marL="457200" lvl="1" indent="0">
              <a:lnSpc>
                <a:spcPct val="107000"/>
              </a:lnSpc>
              <a:spcBef>
                <a:spcPts val="0"/>
              </a:spcBef>
              <a:spcAft>
                <a:spcPts val="800"/>
              </a:spcAft>
              <a:buFont typeface="Arial" panose="020B0604020202020204" pitchFamily="34" charset="0"/>
              <a:buNone/>
            </a:pPr>
            <a:r>
              <a:rPr lang="en-US" sz="1600" b="1" u="sng" dirty="0">
                <a:solidFill>
                  <a:srgbClr val="0563C1"/>
                </a:solidFill>
                <a:latin typeface="Calibri" panose="020F0502020204030204" pitchFamily="34" charset="0"/>
                <a:ea typeface="Calibri" panose="020F0502020204030204" pitchFamily="34" charset="0"/>
                <a:cs typeface="Calibri" panose="020F0502020204030204" pitchFamily="34" charset="0"/>
                <a:hlinkClick r:id="rId3"/>
              </a:rPr>
              <a:t>https://docs.anaconda.com/anaconda/install/linux/</a:t>
            </a:r>
            <a:r>
              <a:rPr lang="en-US" sz="1600" b="1" dirty="0">
                <a:latin typeface="Calibri" panose="020F0502020204030204" pitchFamily="34" charset="0"/>
                <a:ea typeface="Calibri" panose="020F0502020204030204" pitchFamily="34" charset="0"/>
              </a:rPr>
              <a:t> </a:t>
            </a:r>
            <a:endParaRPr lang="en-US" sz="1200" dirty="0">
              <a:latin typeface="Calibri" panose="020F0502020204030204" pitchFamily="34" charset="0"/>
              <a:ea typeface="Calibri" panose="020F0502020204030204" pitchFamily="34" charset="0"/>
              <a:cs typeface="Calibri" panose="020F0502020204030204" pitchFamily="34" charset="0"/>
            </a:endParaRPr>
          </a:p>
          <a:p>
            <a:pPr marL="342900" indent="-342900">
              <a:lnSpc>
                <a:spcPct val="107000"/>
              </a:lnSpc>
              <a:spcBef>
                <a:spcPts val="0"/>
              </a:spcBef>
              <a:spcAft>
                <a:spcPts val="800"/>
              </a:spcAft>
              <a:buFont typeface="+mj-lt"/>
              <a:buAutoNum type="arabicPeriod"/>
            </a:pPr>
            <a:r>
              <a:rPr lang="en-US" sz="2000" dirty="0">
                <a:latin typeface="Calibri" panose="020F0502020204030204" pitchFamily="34" charset="0"/>
                <a:ea typeface="Calibri" panose="020F0502020204030204" pitchFamily="34" charset="0"/>
                <a:cs typeface="Times New Roman" panose="02020603050405020304" pitchFamily="18" charset="0"/>
              </a:rPr>
              <a:t>Check </a:t>
            </a:r>
            <a:r>
              <a:rPr lang="en-US" sz="2000" dirty="0" err="1">
                <a:latin typeface="Calibri" panose="020F0502020204030204" pitchFamily="34" charset="0"/>
                <a:ea typeface="Calibri" panose="020F0502020204030204" pitchFamily="34" charset="0"/>
                <a:cs typeface="Times New Roman" panose="02020603050405020304" pitchFamily="18" charset="0"/>
              </a:rPr>
              <a:t>Conda</a:t>
            </a:r>
            <a:r>
              <a:rPr lang="en-US" sz="2000" dirty="0">
                <a:latin typeface="Calibri" panose="020F0502020204030204" pitchFamily="34" charset="0"/>
                <a:ea typeface="Calibri" panose="020F0502020204030204" pitchFamily="34" charset="0"/>
                <a:cs typeface="Times New Roman" panose="02020603050405020304" pitchFamily="18" charset="0"/>
              </a:rPr>
              <a:t> version</a:t>
            </a:r>
          </a:p>
          <a:p>
            <a:pPr marL="457200" lvl="1" indent="0">
              <a:lnSpc>
                <a:spcPct val="107000"/>
              </a:lnSpc>
              <a:spcBef>
                <a:spcPts val="0"/>
              </a:spcBef>
              <a:spcAft>
                <a:spcPts val="800"/>
              </a:spcAft>
              <a:buNone/>
            </a:pPr>
            <a:r>
              <a:rPr lang="en-US" sz="1600" b="1" dirty="0" err="1">
                <a:latin typeface="Calibri" panose="020F0502020204030204" pitchFamily="34" charset="0"/>
                <a:ea typeface="Calibri" panose="020F0502020204030204" pitchFamily="34" charset="0"/>
                <a:cs typeface="Times New Roman" panose="02020603050405020304" pitchFamily="18" charset="0"/>
              </a:rPr>
              <a:t>conda</a:t>
            </a:r>
            <a:r>
              <a:rPr lang="en-US" sz="1600" b="1" dirty="0">
                <a:latin typeface="Calibri" panose="020F0502020204030204" pitchFamily="34" charset="0"/>
                <a:ea typeface="Calibri" panose="020F0502020204030204" pitchFamily="34" charset="0"/>
                <a:cs typeface="Times New Roman" panose="02020603050405020304" pitchFamily="18" charset="0"/>
              </a:rPr>
              <a:t> --version</a:t>
            </a:r>
          </a:p>
          <a:p>
            <a:pPr marL="342900" indent="-342900">
              <a:lnSpc>
                <a:spcPct val="107000"/>
              </a:lnSpc>
              <a:spcBef>
                <a:spcPts val="0"/>
              </a:spcBef>
              <a:spcAft>
                <a:spcPts val="800"/>
              </a:spcAft>
              <a:buFont typeface="+mj-lt"/>
              <a:buAutoNum type="arabicPeriod"/>
            </a:pPr>
            <a:r>
              <a:rPr lang="en-US" sz="2000" dirty="0">
                <a:latin typeface="Calibri" panose="020F0502020204030204" pitchFamily="34" charset="0"/>
                <a:ea typeface="Calibri" panose="020F0502020204030204" pitchFamily="34" charset="0"/>
                <a:cs typeface="Times New Roman" panose="02020603050405020304" pitchFamily="18" charset="0"/>
              </a:rPr>
              <a:t>Update Anaconda package</a:t>
            </a:r>
          </a:p>
          <a:p>
            <a:pPr marL="457200" lvl="1" indent="0">
              <a:lnSpc>
                <a:spcPct val="107000"/>
              </a:lnSpc>
              <a:spcBef>
                <a:spcPts val="0"/>
              </a:spcBef>
              <a:spcAft>
                <a:spcPts val="800"/>
              </a:spcAft>
              <a:buFont typeface="Arial" panose="020B0604020202020204" pitchFamily="34" charset="0"/>
              <a:buNone/>
            </a:pPr>
            <a:r>
              <a:rPr lang="en-US" sz="1600" b="1" dirty="0" err="1">
                <a:latin typeface="Calibri" panose="020F0502020204030204" pitchFamily="34" charset="0"/>
                <a:ea typeface="Calibri" panose="020F0502020204030204" pitchFamily="34" charset="0"/>
                <a:cs typeface="Times New Roman" panose="02020603050405020304" pitchFamily="18" charset="0"/>
              </a:rPr>
              <a:t>conda</a:t>
            </a:r>
            <a:r>
              <a:rPr lang="en-US" sz="1600" b="1" dirty="0">
                <a:latin typeface="Calibri" panose="020F0502020204030204" pitchFamily="34" charset="0"/>
                <a:ea typeface="Calibri" panose="020F0502020204030204" pitchFamily="34" charset="0"/>
                <a:cs typeface="Times New Roman" panose="02020603050405020304" pitchFamily="18" charset="0"/>
              </a:rPr>
              <a:t> update </a:t>
            </a:r>
            <a:r>
              <a:rPr lang="en-US" sz="1600" b="1" dirty="0" err="1">
                <a:latin typeface="Calibri" panose="020F0502020204030204" pitchFamily="34" charset="0"/>
                <a:ea typeface="Calibri" panose="020F0502020204030204" pitchFamily="34" charset="0"/>
                <a:cs typeface="Times New Roman" panose="02020603050405020304" pitchFamily="18" charset="0"/>
              </a:rPr>
              <a:t>conda</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Font typeface="Arial" panose="020B0604020202020204" pitchFamily="34" charset="0"/>
              <a:buNone/>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Bef>
                <a:spcPts val="0"/>
              </a:spcBef>
              <a:spcAft>
                <a:spcPts val="800"/>
              </a:spcAft>
              <a:buFont typeface="+mj-lt"/>
              <a:buAutoNum type="arabicPeriod"/>
            </a:pP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2050" name="Picture 2" descr="Anaconda (Python distribution) - Wikipedia">
            <a:extLst>
              <a:ext uri="{FF2B5EF4-FFF2-40B4-BE49-F238E27FC236}">
                <a16:creationId xmlns:a16="http://schemas.microsoft.com/office/drawing/2014/main" id="{6F166782-42BA-4682-93B0-A040858900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6125" y="2366962"/>
            <a:ext cx="4257675" cy="2124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2586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46238-093F-42AE-BA97-9316EE0E0937}"/>
              </a:ext>
            </a:extLst>
          </p:cNvPr>
          <p:cNvSpPr>
            <a:spLocks noGrp="1"/>
          </p:cNvSpPr>
          <p:nvPr>
            <p:ph type="title"/>
          </p:nvPr>
        </p:nvSpPr>
        <p:spPr/>
        <p:txBody>
          <a:bodyPr/>
          <a:lstStyle/>
          <a:p>
            <a:r>
              <a:rPr lang="en-US" dirty="0"/>
              <a:t>Intel Distribution of Python</a:t>
            </a:r>
          </a:p>
        </p:txBody>
      </p:sp>
      <p:sp>
        <p:nvSpPr>
          <p:cNvPr id="4" name="Slide Number Placeholder 3">
            <a:extLst>
              <a:ext uri="{FF2B5EF4-FFF2-40B4-BE49-F238E27FC236}">
                <a16:creationId xmlns:a16="http://schemas.microsoft.com/office/drawing/2014/main" id="{0CC39D59-EC27-4C22-8C4D-C14F6DEA5A1E}"/>
              </a:ext>
            </a:extLst>
          </p:cNvPr>
          <p:cNvSpPr>
            <a:spLocks noGrp="1"/>
          </p:cNvSpPr>
          <p:nvPr>
            <p:ph type="sldNum" sz="quarter" idx="12"/>
          </p:nvPr>
        </p:nvSpPr>
        <p:spPr/>
        <p:txBody>
          <a:bodyPr/>
          <a:lstStyle/>
          <a:p>
            <a:fld id="{8A24982E-5F02-408B-BDDE-58840AB23428}" type="slidenum">
              <a:rPr lang="en-IN" smtClean="0"/>
              <a:t>41</a:t>
            </a:fld>
            <a:endParaRPr lang="en-IN"/>
          </a:p>
        </p:txBody>
      </p:sp>
      <p:pic>
        <p:nvPicPr>
          <p:cNvPr id="9" name="Picture 8">
            <a:extLst>
              <a:ext uri="{FF2B5EF4-FFF2-40B4-BE49-F238E27FC236}">
                <a16:creationId xmlns:a16="http://schemas.microsoft.com/office/drawing/2014/main" id="{231FACE3-8C6C-4982-A9A3-4815D662AA1D}"/>
              </a:ext>
            </a:extLst>
          </p:cNvPr>
          <p:cNvPicPr>
            <a:picLocks noChangeAspect="1"/>
          </p:cNvPicPr>
          <p:nvPr/>
        </p:nvPicPr>
        <p:blipFill>
          <a:blip r:embed="rId2"/>
          <a:stretch>
            <a:fillRect/>
          </a:stretch>
        </p:blipFill>
        <p:spPr>
          <a:xfrm>
            <a:off x="1168806" y="1412218"/>
            <a:ext cx="7872452" cy="4119306"/>
          </a:xfrm>
          <a:prstGeom prst="rect">
            <a:avLst/>
          </a:prstGeom>
        </p:spPr>
      </p:pic>
      <p:sp>
        <p:nvSpPr>
          <p:cNvPr id="10" name="Rectangle 9">
            <a:extLst>
              <a:ext uri="{FF2B5EF4-FFF2-40B4-BE49-F238E27FC236}">
                <a16:creationId xmlns:a16="http://schemas.microsoft.com/office/drawing/2014/main" id="{203EAED5-2676-4746-ACEC-66A545A81D5C}"/>
              </a:ext>
            </a:extLst>
          </p:cNvPr>
          <p:cNvSpPr/>
          <p:nvPr/>
        </p:nvSpPr>
        <p:spPr>
          <a:xfrm>
            <a:off x="1078787" y="2890087"/>
            <a:ext cx="8424810" cy="52322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50338BA7-A544-463F-A079-14ACB4EA8691}"/>
              </a:ext>
            </a:extLst>
          </p:cNvPr>
          <p:cNvSpPr txBox="1"/>
          <p:nvPr/>
        </p:nvSpPr>
        <p:spPr>
          <a:xfrm>
            <a:off x="699819" y="5636159"/>
            <a:ext cx="8810425" cy="307777"/>
          </a:xfrm>
          <a:prstGeom prst="rect">
            <a:avLst/>
          </a:prstGeom>
          <a:noFill/>
        </p:spPr>
        <p:txBody>
          <a:bodyPr wrap="none" rtlCol="0">
            <a:spAutoFit/>
          </a:bodyPr>
          <a:lstStyle/>
          <a:p>
            <a:r>
              <a:rPr lang="en-IN" dirty="0">
                <a:hlinkClick r:id="rId3"/>
              </a:rPr>
              <a:t>https://www.intel.com/content/www/us/en/developer/articles/tool/oneapi-standalone-components.html#python</a:t>
            </a:r>
            <a:endParaRPr lang="en-IN" dirty="0"/>
          </a:p>
        </p:txBody>
      </p:sp>
    </p:spTree>
    <p:extLst>
      <p:ext uri="{BB962C8B-B14F-4D97-AF65-F5344CB8AC3E}">
        <p14:creationId xmlns:p14="http://schemas.microsoft.com/office/powerpoint/2010/main" val="15002208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46238-093F-42AE-BA97-9316EE0E0937}"/>
              </a:ext>
            </a:extLst>
          </p:cNvPr>
          <p:cNvSpPr>
            <a:spLocks noGrp="1"/>
          </p:cNvSpPr>
          <p:nvPr>
            <p:ph type="title"/>
          </p:nvPr>
        </p:nvSpPr>
        <p:spPr/>
        <p:txBody>
          <a:bodyPr/>
          <a:lstStyle/>
          <a:p>
            <a:r>
              <a:rPr lang="en-US" dirty="0"/>
              <a:t>Intel Distribution of Python</a:t>
            </a:r>
          </a:p>
        </p:txBody>
      </p:sp>
      <p:sp>
        <p:nvSpPr>
          <p:cNvPr id="4" name="Slide Number Placeholder 3">
            <a:extLst>
              <a:ext uri="{FF2B5EF4-FFF2-40B4-BE49-F238E27FC236}">
                <a16:creationId xmlns:a16="http://schemas.microsoft.com/office/drawing/2014/main" id="{0CC39D59-EC27-4C22-8C4D-C14F6DEA5A1E}"/>
              </a:ext>
            </a:extLst>
          </p:cNvPr>
          <p:cNvSpPr>
            <a:spLocks noGrp="1"/>
          </p:cNvSpPr>
          <p:nvPr>
            <p:ph type="sldNum" sz="quarter" idx="12"/>
          </p:nvPr>
        </p:nvSpPr>
        <p:spPr/>
        <p:txBody>
          <a:bodyPr/>
          <a:lstStyle/>
          <a:p>
            <a:fld id="{8A24982E-5F02-408B-BDDE-58840AB23428}" type="slidenum">
              <a:rPr lang="en-IN" smtClean="0"/>
              <a:t>42</a:t>
            </a:fld>
            <a:endParaRPr lang="en-IN"/>
          </a:p>
        </p:txBody>
      </p:sp>
      <p:pic>
        <p:nvPicPr>
          <p:cNvPr id="6" name="Picture 5">
            <a:extLst>
              <a:ext uri="{FF2B5EF4-FFF2-40B4-BE49-F238E27FC236}">
                <a16:creationId xmlns:a16="http://schemas.microsoft.com/office/drawing/2014/main" id="{6877F346-E4F7-4E6C-B893-E7E3840328CC}"/>
              </a:ext>
            </a:extLst>
          </p:cNvPr>
          <p:cNvPicPr>
            <a:picLocks noChangeAspect="1"/>
          </p:cNvPicPr>
          <p:nvPr/>
        </p:nvPicPr>
        <p:blipFill>
          <a:blip r:embed="rId2"/>
          <a:stretch>
            <a:fillRect/>
          </a:stretch>
        </p:blipFill>
        <p:spPr>
          <a:xfrm>
            <a:off x="2188395" y="1577673"/>
            <a:ext cx="7414435" cy="4111117"/>
          </a:xfrm>
          <a:prstGeom prst="rect">
            <a:avLst/>
          </a:prstGeom>
        </p:spPr>
      </p:pic>
      <p:sp>
        <p:nvSpPr>
          <p:cNvPr id="3" name="TextBox 2">
            <a:extLst>
              <a:ext uri="{FF2B5EF4-FFF2-40B4-BE49-F238E27FC236}">
                <a16:creationId xmlns:a16="http://schemas.microsoft.com/office/drawing/2014/main" id="{83438C9C-9674-43D7-BB8A-632E94A84AD6}"/>
              </a:ext>
            </a:extLst>
          </p:cNvPr>
          <p:cNvSpPr txBox="1"/>
          <p:nvPr/>
        </p:nvSpPr>
        <p:spPr>
          <a:xfrm>
            <a:off x="266941" y="5754211"/>
            <a:ext cx="11925059" cy="738664"/>
          </a:xfrm>
          <a:prstGeom prst="rect">
            <a:avLst/>
          </a:prstGeom>
          <a:noFill/>
        </p:spPr>
        <p:txBody>
          <a:bodyPr wrap="none" rtlCol="0">
            <a:spAutoFit/>
          </a:bodyPr>
          <a:lstStyle/>
          <a:p>
            <a:endParaRPr lang="en-IN" dirty="0">
              <a:hlinkClick r:id="rId3"/>
            </a:endParaRPr>
          </a:p>
          <a:p>
            <a:r>
              <a:rPr lang="en-IN" dirty="0">
                <a:hlinkClick r:id="rId3"/>
              </a:rPr>
              <a:t>https://www.intel.com/content/dam/develop/external/us/en/documents/2022_Python_Release_Notes_Intel(R)_Distribution_for_Python-Release1.pdf</a:t>
            </a:r>
            <a:r>
              <a:rPr lang="en-IN" dirty="0"/>
              <a:t> </a:t>
            </a:r>
          </a:p>
          <a:p>
            <a:endParaRPr lang="en-IN" dirty="0"/>
          </a:p>
        </p:txBody>
      </p:sp>
    </p:spTree>
    <p:extLst>
      <p:ext uri="{BB962C8B-B14F-4D97-AF65-F5344CB8AC3E}">
        <p14:creationId xmlns:p14="http://schemas.microsoft.com/office/powerpoint/2010/main" val="33898338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D3A9A-29BB-4BC0-B034-E3D52B08A78C}"/>
              </a:ext>
            </a:extLst>
          </p:cNvPr>
          <p:cNvSpPr>
            <a:spLocks noGrp="1"/>
          </p:cNvSpPr>
          <p:nvPr>
            <p:ph type="title"/>
          </p:nvPr>
        </p:nvSpPr>
        <p:spPr/>
        <p:txBody>
          <a:bodyPr/>
          <a:lstStyle/>
          <a:p>
            <a:r>
              <a:rPr lang="en-US" dirty="0"/>
              <a:t>Checking if Python Intel is installed or not</a:t>
            </a:r>
          </a:p>
        </p:txBody>
      </p:sp>
      <p:pic>
        <p:nvPicPr>
          <p:cNvPr id="8" name="Picture 7">
            <a:extLst>
              <a:ext uri="{FF2B5EF4-FFF2-40B4-BE49-F238E27FC236}">
                <a16:creationId xmlns:a16="http://schemas.microsoft.com/office/drawing/2014/main" id="{C14823FF-E8D6-45EA-B719-5B87DE9927D5}"/>
              </a:ext>
            </a:extLst>
          </p:cNvPr>
          <p:cNvPicPr>
            <a:picLocks noChangeAspect="1"/>
          </p:cNvPicPr>
          <p:nvPr/>
        </p:nvPicPr>
        <p:blipFill>
          <a:blip r:embed="rId3"/>
          <a:stretch>
            <a:fillRect/>
          </a:stretch>
        </p:blipFill>
        <p:spPr>
          <a:xfrm>
            <a:off x="838200" y="2049500"/>
            <a:ext cx="10926700" cy="1238423"/>
          </a:xfrm>
          <a:prstGeom prst="rect">
            <a:avLst/>
          </a:prstGeom>
        </p:spPr>
      </p:pic>
      <p:pic>
        <p:nvPicPr>
          <p:cNvPr id="10" name="Picture 9">
            <a:extLst>
              <a:ext uri="{FF2B5EF4-FFF2-40B4-BE49-F238E27FC236}">
                <a16:creationId xmlns:a16="http://schemas.microsoft.com/office/drawing/2014/main" id="{A68DB5B2-A275-4A43-A5FD-386C3E352748}"/>
              </a:ext>
            </a:extLst>
          </p:cNvPr>
          <p:cNvPicPr>
            <a:picLocks noChangeAspect="1"/>
          </p:cNvPicPr>
          <p:nvPr/>
        </p:nvPicPr>
        <p:blipFill>
          <a:blip r:embed="rId4"/>
          <a:stretch>
            <a:fillRect/>
          </a:stretch>
        </p:blipFill>
        <p:spPr>
          <a:xfrm>
            <a:off x="940459" y="4386583"/>
            <a:ext cx="4886325" cy="1228725"/>
          </a:xfrm>
          <a:prstGeom prst="rect">
            <a:avLst/>
          </a:prstGeom>
        </p:spPr>
      </p:pic>
      <p:sp>
        <p:nvSpPr>
          <p:cNvPr id="11" name="TextBox 10">
            <a:extLst>
              <a:ext uri="{FF2B5EF4-FFF2-40B4-BE49-F238E27FC236}">
                <a16:creationId xmlns:a16="http://schemas.microsoft.com/office/drawing/2014/main" id="{625C562D-2700-4655-B406-20B5D6773490}"/>
              </a:ext>
            </a:extLst>
          </p:cNvPr>
          <p:cNvSpPr txBox="1"/>
          <p:nvPr/>
        </p:nvSpPr>
        <p:spPr>
          <a:xfrm>
            <a:off x="940459" y="3739793"/>
            <a:ext cx="2930610" cy="307777"/>
          </a:xfrm>
          <a:prstGeom prst="rect">
            <a:avLst/>
          </a:prstGeom>
          <a:noFill/>
        </p:spPr>
        <p:txBody>
          <a:bodyPr wrap="none" rtlCol="0">
            <a:spAutoFit/>
          </a:bodyPr>
          <a:lstStyle/>
          <a:p>
            <a:r>
              <a:rPr lang="en-IN" dirty="0"/>
              <a:t>On Anaconda Prompt, type python</a:t>
            </a:r>
          </a:p>
        </p:txBody>
      </p:sp>
      <p:sp>
        <p:nvSpPr>
          <p:cNvPr id="12" name="TextBox 11">
            <a:extLst>
              <a:ext uri="{FF2B5EF4-FFF2-40B4-BE49-F238E27FC236}">
                <a16:creationId xmlns:a16="http://schemas.microsoft.com/office/drawing/2014/main" id="{A0F507EB-42E5-4515-B721-C16CA1DD7E64}"/>
              </a:ext>
            </a:extLst>
          </p:cNvPr>
          <p:cNvSpPr txBox="1"/>
          <p:nvPr/>
        </p:nvSpPr>
        <p:spPr>
          <a:xfrm>
            <a:off x="940459" y="5646544"/>
            <a:ext cx="5367175" cy="307777"/>
          </a:xfrm>
          <a:prstGeom prst="rect">
            <a:avLst/>
          </a:prstGeom>
          <a:noFill/>
        </p:spPr>
        <p:txBody>
          <a:bodyPr wrap="none" rtlCol="0">
            <a:spAutoFit/>
          </a:bodyPr>
          <a:lstStyle/>
          <a:p>
            <a:r>
              <a:rPr lang="en-IN" dirty="0"/>
              <a:t>In </a:t>
            </a:r>
            <a:r>
              <a:rPr lang="en-IN" dirty="0" err="1"/>
              <a:t>Jupyter</a:t>
            </a:r>
            <a:r>
              <a:rPr lang="en-IN" dirty="0"/>
              <a:t> Notebook, check the above statement in the code cell</a:t>
            </a:r>
          </a:p>
        </p:txBody>
      </p:sp>
    </p:spTree>
    <p:extLst>
      <p:ext uri="{BB962C8B-B14F-4D97-AF65-F5344CB8AC3E}">
        <p14:creationId xmlns:p14="http://schemas.microsoft.com/office/powerpoint/2010/main" val="16638408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2A291-4030-49B7-A58A-39D14B30B47D}"/>
              </a:ext>
            </a:extLst>
          </p:cNvPr>
          <p:cNvSpPr>
            <a:spLocks noGrp="1"/>
          </p:cNvSpPr>
          <p:nvPr>
            <p:ph type="title"/>
          </p:nvPr>
        </p:nvSpPr>
        <p:spPr/>
        <p:txBody>
          <a:bodyPr/>
          <a:lstStyle/>
          <a:p>
            <a:r>
              <a:rPr lang="en-US" dirty="0"/>
              <a:t>Time module in Python</a:t>
            </a:r>
          </a:p>
        </p:txBody>
      </p:sp>
      <p:sp>
        <p:nvSpPr>
          <p:cNvPr id="3" name="Content Placeholder 2">
            <a:extLst>
              <a:ext uri="{FF2B5EF4-FFF2-40B4-BE49-F238E27FC236}">
                <a16:creationId xmlns:a16="http://schemas.microsoft.com/office/drawing/2014/main" id="{4B828CA8-2C0A-4A64-BC3F-23483E8E7417}"/>
              </a:ext>
            </a:extLst>
          </p:cNvPr>
          <p:cNvSpPr>
            <a:spLocks noGrp="1"/>
          </p:cNvSpPr>
          <p:nvPr>
            <p:ph idx="1"/>
          </p:nvPr>
        </p:nvSpPr>
        <p:spPr/>
        <p:txBody>
          <a:bodyPr/>
          <a:lstStyle/>
          <a:p>
            <a:r>
              <a:rPr lang="en-US" dirty="0"/>
              <a:t>%time</a:t>
            </a:r>
          </a:p>
          <a:p>
            <a:r>
              <a:rPr lang="en-US" dirty="0"/>
              <a:t>Use of time module from Python Standard library</a:t>
            </a:r>
          </a:p>
        </p:txBody>
      </p:sp>
      <p:pic>
        <p:nvPicPr>
          <p:cNvPr id="5" name="Picture 4" descr="Text&#10;&#10;Description automatically generated">
            <a:extLst>
              <a:ext uri="{FF2B5EF4-FFF2-40B4-BE49-F238E27FC236}">
                <a16:creationId xmlns:a16="http://schemas.microsoft.com/office/drawing/2014/main" id="{99D90DD4-EB50-450E-AD85-8AB102D9F2F1}"/>
              </a:ext>
            </a:extLst>
          </p:cNvPr>
          <p:cNvPicPr>
            <a:picLocks noChangeAspect="1"/>
          </p:cNvPicPr>
          <p:nvPr/>
        </p:nvPicPr>
        <p:blipFill>
          <a:blip r:embed="rId2"/>
          <a:stretch>
            <a:fillRect/>
          </a:stretch>
        </p:blipFill>
        <p:spPr>
          <a:xfrm>
            <a:off x="3215696" y="3163454"/>
            <a:ext cx="5212459" cy="2322945"/>
          </a:xfrm>
          <a:prstGeom prst="rect">
            <a:avLst/>
          </a:prstGeom>
        </p:spPr>
      </p:pic>
    </p:spTree>
    <p:extLst>
      <p:ext uri="{BB962C8B-B14F-4D97-AF65-F5344CB8AC3E}">
        <p14:creationId xmlns:p14="http://schemas.microsoft.com/office/powerpoint/2010/main" val="4720543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37"/>
          <p:cNvSpPr/>
          <p:nvPr/>
        </p:nvSpPr>
        <p:spPr>
          <a:xfrm>
            <a:off x="0" y="1"/>
            <a:ext cx="12192000" cy="6356911"/>
          </a:xfrm>
          <a:prstGeom prst="rect">
            <a:avLst/>
          </a:prstGeom>
          <a:solidFill>
            <a:srgbClr val="003C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sp>
        <p:nvSpPr>
          <p:cNvPr id="554" name="Google Shape;554;p37"/>
          <p:cNvSpPr/>
          <p:nvPr/>
        </p:nvSpPr>
        <p:spPr>
          <a:xfrm>
            <a:off x="3709495" y="5131417"/>
            <a:ext cx="86563" cy="104264"/>
          </a:xfrm>
          <a:custGeom>
            <a:avLst/>
            <a:gdLst/>
            <a:ahLst/>
            <a:cxnLst/>
            <a:rect l="l" t="t" r="r" b="b"/>
            <a:pathLst>
              <a:path w="988" h="1969" extrusionOk="0">
                <a:moveTo>
                  <a:pt x="0" y="0"/>
                </a:moveTo>
                <a:lnTo>
                  <a:pt x="0" y="1969"/>
                </a:lnTo>
                <a:lnTo>
                  <a:pt x="988" y="984"/>
                </a:lnTo>
                <a:lnTo>
                  <a:pt x="0" y="0"/>
                </a:lnTo>
                <a:close/>
              </a:path>
            </a:pathLst>
          </a:custGeom>
          <a:solidFill>
            <a:srgbClr val="00AEE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55" name="Google Shape;555;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45</a:t>
            </a:fld>
            <a:endParaRPr/>
          </a:p>
        </p:txBody>
      </p:sp>
      <p:sp>
        <p:nvSpPr>
          <p:cNvPr id="556" name="Google Shape;556;p37"/>
          <p:cNvSpPr txBox="1"/>
          <p:nvPr/>
        </p:nvSpPr>
        <p:spPr>
          <a:xfrm>
            <a:off x="905966" y="209792"/>
            <a:ext cx="9462053" cy="133761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1EFD8"/>
              </a:buClr>
              <a:buSzPts val="3733"/>
              <a:buFont typeface="Arial"/>
              <a:buNone/>
            </a:pPr>
            <a:r>
              <a:rPr lang="en-US" sz="3733" b="0" i="0" u="none" strike="noStrike" cap="none">
                <a:solidFill>
                  <a:srgbClr val="E1EFD8"/>
                </a:solidFill>
                <a:latin typeface="Arial"/>
                <a:ea typeface="Arial"/>
                <a:cs typeface="Arial"/>
                <a:sym typeface="Arial"/>
              </a:rPr>
              <a:t>Please contact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E1EFD8"/>
              </a:buClr>
              <a:buSzPts val="4267"/>
              <a:buFont typeface="Arial"/>
              <a:buNone/>
            </a:pPr>
            <a:r>
              <a:rPr lang="en-US" sz="4267" b="0" i="0" u="none" strike="noStrike" cap="none">
                <a:solidFill>
                  <a:srgbClr val="E1EFD8"/>
                </a:solidFill>
                <a:latin typeface="Arial"/>
                <a:ea typeface="Arial"/>
                <a:cs typeface="Arial"/>
                <a:sym typeface="Arial"/>
              </a:rPr>
              <a:t>Foundation for Innovation and Collaborative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E1EFD8"/>
              </a:buClr>
              <a:buSzPts val="4267"/>
              <a:buFont typeface="Arial"/>
              <a:buNone/>
            </a:pPr>
            <a:r>
              <a:rPr lang="en-US" sz="4267" b="0" i="0" u="none" strike="noStrike" cap="none">
                <a:solidFill>
                  <a:srgbClr val="E1EFD8"/>
                </a:solidFill>
                <a:latin typeface="Arial"/>
                <a:ea typeface="Arial"/>
                <a:cs typeface="Arial"/>
                <a:sym typeface="Arial"/>
              </a:rPr>
              <a:t>Education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E1EFD8"/>
              </a:buClr>
              <a:buSzPts val="4267"/>
              <a:buFont typeface="Arial"/>
              <a:buNone/>
            </a:pPr>
            <a:r>
              <a:rPr lang="en-US" sz="4267" b="0" i="0" u="none" strike="noStrike" cap="none">
                <a:solidFill>
                  <a:srgbClr val="E1EFD8"/>
                </a:solidFill>
                <a:latin typeface="Arial"/>
                <a:ea typeface="Arial"/>
                <a:cs typeface="Arial"/>
                <a:sym typeface="Arial"/>
              </a:rPr>
              <a:t>info@fice.in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E1EFD8"/>
              </a:buClr>
              <a:buSzPts val="4267"/>
              <a:buFont typeface="Arial"/>
              <a:buNone/>
            </a:pPr>
            <a:r>
              <a:rPr lang="en-US" sz="4267" b="0" i="0" u="none" strike="noStrike" cap="none">
                <a:solidFill>
                  <a:srgbClr val="E1EFD8"/>
                </a:solidFill>
                <a:latin typeface="Arial"/>
                <a:ea typeface="Arial"/>
                <a:cs typeface="Arial"/>
                <a:sym typeface="Arial"/>
              </a:rPr>
              <a:t>mentor@fice.in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3C71"/>
              </a:buClr>
              <a:buSzPts val="4267"/>
              <a:buFont typeface="Arial"/>
              <a:buNone/>
            </a:pPr>
            <a:endParaRPr sz="4267" b="0" i="0" u="none" strike="noStrike" cap="none">
              <a:solidFill>
                <a:schemeClr val="lt1"/>
              </a:solidFill>
              <a:latin typeface="Arial"/>
              <a:ea typeface="Arial"/>
              <a:cs typeface="Arial"/>
              <a:sym typeface="Arial"/>
            </a:endParaRPr>
          </a:p>
        </p:txBody>
      </p:sp>
      <p:sp>
        <p:nvSpPr>
          <p:cNvPr id="557" name="Google Shape;557;p37"/>
          <p:cNvSpPr txBox="1"/>
          <p:nvPr/>
        </p:nvSpPr>
        <p:spPr>
          <a:xfrm>
            <a:off x="0" y="-25400"/>
            <a:ext cx="12192000" cy="6380019"/>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71C5"/>
              </a:buClr>
              <a:buSzPts val="2400"/>
              <a:buFont typeface="Noto Sans Symbols"/>
              <a:buNone/>
            </a:pPr>
            <a:endParaRPr sz="2400" b="0" i="0" u="none" strike="noStrike" cap="none">
              <a:solidFill>
                <a:srgbClr val="0071C5"/>
              </a:solidFill>
              <a:latin typeface="Calibri"/>
              <a:ea typeface="Calibri"/>
              <a:cs typeface="Calibri"/>
              <a:sym typeface="Calibri"/>
            </a:endParaRPr>
          </a:p>
          <a:p>
            <a:pPr marL="0" marR="0" lvl="0" indent="0" algn="ctr" rtl="0">
              <a:lnSpc>
                <a:spcPct val="100000"/>
              </a:lnSpc>
              <a:spcBef>
                <a:spcPts val="1200"/>
              </a:spcBef>
              <a:spcAft>
                <a:spcPts val="0"/>
              </a:spcAft>
              <a:buClr>
                <a:srgbClr val="E1EFD8"/>
              </a:buClr>
              <a:buSzPts val="2400"/>
              <a:buFont typeface="Noto Sans Symbols"/>
              <a:buNone/>
            </a:pPr>
            <a:r>
              <a:rPr lang="en-US" sz="2400" b="0" i="0" u="none" strike="noStrike" cap="none">
                <a:solidFill>
                  <a:srgbClr val="E1EFD8"/>
                </a:solidFill>
                <a:latin typeface="Calibri"/>
                <a:ea typeface="Calibri"/>
                <a:cs typeface="Calibri"/>
                <a:sym typeface="Calibri"/>
              </a:rPr>
              <a:t>Please contact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1200"/>
              </a:spcBef>
              <a:spcAft>
                <a:spcPts val="0"/>
              </a:spcAft>
              <a:buClr>
                <a:srgbClr val="E1EFD8"/>
              </a:buClr>
              <a:buSzPts val="2800"/>
              <a:buFont typeface="Noto Sans Symbols"/>
              <a:buNone/>
            </a:pPr>
            <a:r>
              <a:rPr lang="en-US" sz="2800" b="0" i="0" u="none" strike="noStrike" cap="none">
                <a:solidFill>
                  <a:srgbClr val="E1EFD8"/>
                </a:solidFill>
                <a:latin typeface="Calibri"/>
                <a:ea typeface="Calibri"/>
                <a:cs typeface="Calibri"/>
                <a:sym typeface="Calibri"/>
              </a:rPr>
              <a:t>Foundation for Innovation and Collaborative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1200"/>
              </a:spcBef>
              <a:spcAft>
                <a:spcPts val="0"/>
              </a:spcAft>
              <a:buClr>
                <a:srgbClr val="E1EFD8"/>
              </a:buClr>
              <a:buSzPts val="2800"/>
              <a:buFont typeface="Noto Sans Symbols"/>
              <a:buNone/>
            </a:pPr>
            <a:r>
              <a:rPr lang="en-US" sz="2800" b="0" i="0" u="none" strike="noStrike" cap="none">
                <a:solidFill>
                  <a:srgbClr val="E1EFD8"/>
                </a:solidFill>
                <a:latin typeface="Calibri"/>
                <a:ea typeface="Calibri"/>
                <a:cs typeface="Calibri"/>
                <a:sym typeface="Calibri"/>
              </a:rPr>
              <a:t>Education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1200"/>
              </a:spcBef>
              <a:spcAft>
                <a:spcPts val="0"/>
              </a:spcAft>
              <a:buClr>
                <a:srgbClr val="E1EFD8"/>
              </a:buClr>
              <a:buSzPts val="2800"/>
              <a:buFont typeface="Noto Sans Symbols"/>
              <a:buNone/>
            </a:pPr>
            <a:r>
              <a:rPr lang="en-US" sz="2800" b="0" i="0" u="none" strike="noStrike" cap="none">
                <a:solidFill>
                  <a:srgbClr val="E1EFD8"/>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1200"/>
              </a:spcBef>
              <a:spcAft>
                <a:spcPts val="0"/>
              </a:spcAft>
              <a:buClr>
                <a:srgbClr val="E1EFD8"/>
              </a:buClr>
              <a:buSzPts val="2800"/>
              <a:buFont typeface="Noto Sans Symbols"/>
              <a:buNone/>
            </a:pPr>
            <a:r>
              <a:rPr lang="en-US" sz="2800" b="0" i="0" u="sng" strike="noStrike" cap="none">
                <a:solidFill>
                  <a:schemeClr val="hlink"/>
                </a:solidFill>
                <a:latin typeface="Calibri"/>
                <a:ea typeface="Calibri"/>
                <a:cs typeface="Calibri"/>
                <a:sym typeface="Calibri"/>
                <a:hlinkClick r:id="rId4"/>
              </a:rPr>
              <a:t>mentor@fice.in</a:t>
            </a:r>
            <a:endParaRPr sz="2800" b="0" i="0" u="none" strike="noStrike" cap="none">
              <a:solidFill>
                <a:srgbClr val="E1EFD8"/>
              </a:solidFill>
              <a:latin typeface="Calibri"/>
              <a:ea typeface="Calibri"/>
              <a:cs typeface="Calibri"/>
              <a:sym typeface="Calibri"/>
            </a:endParaRPr>
          </a:p>
          <a:p>
            <a:pPr marL="0" marR="0" lvl="0" indent="0" algn="ctr" rtl="0">
              <a:lnSpc>
                <a:spcPct val="100000"/>
              </a:lnSpc>
              <a:spcBef>
                <a:spcPts val="1200"/>
              </a:spcBef>
              <a:spcAft>
                <a:spcPts val="0"/>
              </a:spcAft>
              <a:buClr>
                <a:srgbClr val="0071C5"/>
              </a:buClr>
              <a:buSzPts val="2800"/>
              <a:buFont typeface="Noto Sans Symbols"/>
              <a:buNone/>
            </a:pPr>
            <a:endParaRPr sz="2800" b="0" i="0" u="none" strike="noStrike" cap="none">
              <a:solidFill>
                <a:srgbClr val="E1EFD8"/>
              </a:solidFill>
              <a:latin typeface="Calibri"/>
              <a:ea typeface="Calibri"/>
              <a:cs typeface="Calibri"/>
              <a:sym typeface="Calibri"/>
            </a:endParaRPr>
          </a:p>
          <a:p>
            <a:pPr marL="0" marR="0" lvl="0" indent="0" algn="ctr" rtl="0">
              <a:lnSpc>
                <a:spcPct val="100000"/>
              </a:lnSpc>
              <a:spcBef>
                <a:spcPts val="1200"/>
              </a:spcBef>
              <a:spcAft>
                <a:spcPts val="0"/>
              </a:spcAft>
              <a:buClr>
                <a:srgbClr val="0071C5"/>
              </a:buClr>
              <a:buSzPts val="2800"/>
              <a:buFont typeface="Noto Sans Symbols"/>
              <a:buNone/>
            </a:pPr>
            <a:endParaRPr sz="2800" b="1" i="0" u="none" strike="noStrike" cap="none">
              <a:solidFill>
                <a:srgbClr val="E1EFD8"/>
              </a:solidFill>
              <a:latin typeface="Calibri"/>
              <a:ea typeface="Calibri"/>
              <a:cs typeface="Calibri"/>
              <a:sym typeface="Calibri"/>
            </a:endParaRPr>
          </a:p>
          <a:p>
            <a:pPr marL="0" marR="0" lvl="0" indent="0" algn="ctr" rtl="0">
              <a:lnSpc>
                <a:spcPct val="100000"/>
              </a:lnSpc>
              <a:spcBef>
                <a:spcPts val="1200"/>
              </a:spcBef>
              <a:spcAft>
                <a:spcPts val="0"/>
              </a:spcAft>
              <a:buClr>
                <a:srgbClr val="E1EFD8"/>
              </a:buClr>
              <a:buSzPts val="2800"/>
              <a:buFont typeface="Noto Sans Symbols"/>
              <a:buNone/>
            </a:pPr>
            <a:r>
              <a:rPr lang="en-US" sz="2800" b="1" i="0" u="none" strike="noStrike" cap="none">
                <a:solidFill>
                  <a:srgbClr val="E1EFD8"/>
                </a:solidFill>
                <a:latin typeface="Calibri"/>
                <a:ea typeface="Calibri"/>
                <a:cs typeface="Calibri"/>
                <a:sym typeface="Calibri"/>
              </a:rPr>
              <a:t>www.fice.in</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a:p>
        </p:txBody>
      </p:sp>
      <p:sp>
        <p:nvSpPr>
          <p:cNvPr id="304" name="Google Shape;304;p18"/>
          <p:cNvSpPr txBox="1"/>
          <p:nvPr/>
        </p:nvSpPr>
        <p:spPr>
          <a:xfrm>
            <a:off x="655320" y="365125"/>
            <a:ext cx="10815320" cy="955675"/>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4000"/>
              <a:buFont typeface="Arial"/>
              <a:buNone/>
            </a:pPr>
            <a:r>
              <a:rPr lang="en-US" sz="4000" b="1" dirty="0" smtClean="0">
                <a:solidFill>
                  <a:srgbClr val="002060"/>
                </a:solidFill>
                <a:latin typeface="Calibri"/>
                <a:ea typeface="Calibri"/>
                <a:cs typeface="Calibri"/>
                <a:sym typeface="Calibri"/>
              </a:rPr>
              <a:t>How does HPC</a:t>
            </a:r>
            <a:endParaRPr sz="1400" b="0" i="0" u="none" strike="noStrike" cap="none" dirty="0">
              <a:solidFill>
                <a:srgbClr val="000000"/>
              </a:solidFill>
              <a:latin typeface="Arial"/>
              <a:ea typeface="Arial"/>
              <a:cs typeface="Arial"/>
              <a:sym typeface="Arial"/>
            </a:endParaRPr>
          </a:p>
        </p:txBody>
      </p:sp>
      <p:sp>
        <p:nvSpPr>
          <p:cNvPr id="305" name="Google Shape;305;p18"/>
          <p:cNvSpPr txBox="1"/>
          <p:nvPr/>
        </p:nvSpPr>
        <p:spPr>
          <a:xfrm>
            <a:off x="568960" y="1499425"/>
            <a:ext cx="10988040" cy="4488410"/>
          </a:xfrm>
          <a:prstGeom prst="rect">
            <a:avLst/>
          </a:prstGeom>
          <a:noFill/>
          <a:ln>
            <a:noFill/>
          </a:ln>
        </p:spPr>
        <p:txBody>
          <a:bodyPr spcFirstLastPara="1" wrap="square" lIns="91425" tIns="45700" rIns="91425" bIns="45700" anchor="t" anchorCtr="0">
            <a:normAutofit/>
          </a:bodyPr>
          <a:lstStyle/>
          <a:p>
            <a:r>
              <a:rPr lang="en-US" sz="2400" dirty="0">
                <a:latin typeface="Calibri" panose="020F0502020204030204" pitchFamily="34" charset="0"/>
                <a:cs typeface="Calibri" panose="020F0502020204030204" pitchFamily="34" charset="0"/>
              </a:rPr>
              <a:t>While HPC can be run on a single node, its real power comes from connecting multiple HPC nodes into a cluster or supercomputer with parallel data processing capabilities. HPC clusters can compute extreme-scale simulations, AI inferencing, and data analyses that may not be feasible on a single system.</a:t>
            </a:r>
          </a:p>
          <a:p>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Some of the first and most prominent supercomputers were developed by Cray and IBM, which are now Intel® Data Center Builders partners. Modern supercomputers are large-scale HPC clusters made up of CPUs, accelerators, high-performance communication fabric, and sophisticated memory and storage, all working together across nodes to prevent bottlenecks and deliver the best performance.</a:t>
            </a:r>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636632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sp>
        <p:nvSpPr>
          <p:cNvPr id="304" name="Google Shape;304;p18"/>
          <p:cNvSpPr txBox="1"/>
          <p:nvPr/>
        </p:nvSpPr>
        <p:spPr>
          <a:xfrm>
            <a:off x="655320" y="365125"/>
            <a:ext cx="10815320" cy="955675"/>
          </a:xfrm>
          <a:prstGeom prst="rect">
            <a:avLst/>
          </a:prstGeom>
          <a:noFill/>
          <a:ln>
            <a:noFill/>
          </a:ln>
        </p:spPr>
        <p:txBody>
          <a:bodyPr spcFirstLastPara="1" wrap="square" lIns="91425" tIns="45700" rIns="91425" bIns="45700" anchor="b" anchorCtr="0">
            <a:normAutofit/>
          </a:bodyPr>
          <a:lstStyle/>
          <a:p>
            <a:pPr lvl="0">
              <a:buSzPts val="4000"/>
            </a:pPr>
            <a:r>
              <a:rPr lang="en-US" sz="4000" b="1" dirty="0" smtClean="0">
                <a:solidFill>
                  <a:srgbClr val="002060"/>
                </a:solidFill>
                <a:latin typeface="Calibri"/>
                <a:ea typeface="Calibri"/>
                <a:cs typeface="Calibri"/>
                <a:sym typeface="Calibri"/>
              </a:rPr>
              <a:t>Scaling </a:t>
            </a:r>
            <a:r>
              <a:rPr lang="en-US" sz="4000" b="1" dirty="0">
                <a:solidFill>
                  <a:srgbClr val="002060"/>
                </a:solidFill>
                <a:latin typeface="Calibri"/>
                <a:ea typeface="Calibri"/>
                <a:cs typeface="Calibri"/>
                <a:sym typeface="Calibri"/>
              </a:rPr>
              <a:t>Up Performance</a:t>
            </a:r>
            <a:endParaRPr sz="1400" b="0" i="0" u="none" strike="noStrike" cap="none" dirty="0">
              <a:solidFill>
                <a:srgbClr val="000000"/>
              </a:solidFill>
              <a:latin typeface="Arial"/>
              <a:ea typeface="Arial"/>
              <a:cs typeface="Arial"/>
              <a:sym typeface="Arial"/>
            </a:endParaRPr>
          </a:p>
        </p:txBody>
      </p:sp>
      <p:sp>
        <p:nvSpPr>
          <p:cNvPr id="305" name="Google Shape;305;p18"/>
          <p:cNvSpPr txBox="1"/>
          <p:nvPr/>
        </p:nvSpPr>
        <p:spPr>
          <a:xfrm>
            <a:off x="568960" y="1499425"/>
            <a:ext cx="10988040" cy="4488410"/>
          </a:xfrm>
          <a:prstGeom prst="rect">
            <a:avLst/>
          </a:prstGeom>
          <a:noFill/>
          <a:ln>
            <a:noFill/>
          </a:ln>
        </p:spPr>
        <p:txBody>
          <a:bodyPr spcFirstLastPara="1" wrap="square" lIns="91425" tIns="45700" rIns="91425" bIns="45700" anchor="t" anchorCtr="0">
            <a:normAutofit/>
          </a:bodyPr>
          <a:lstStyle/>
          <a:p>
            <a:endParaRPr lang="en-US" sz="2400" dirty="0" smtClean="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HPC applications take advantage of hardware and software architectures that spread computation across resources, typically on a single server. Parallel processing within a single system can offer powerful performance gains, but applications can scale up only within the limits of that system’s capabilities.</a:t>
            </a:r>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491722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a:p>
        </p:txBody>
      </p:sp>
      <p:sp>
        <p:nvSpPr>
          <p:cNvPr id="304" name="Google Shape;304;p18"/>
          <p:cNvSpPr txBox="1"/>
          <p:nvPr/>
        </p:nvSpPr>
        <p:spPr>
          <a:xfrm>
            <a:off x="655320" y="365125"/>
            <a:ext cx="10815320" cy="955675"/>
          </a:xfrm>
          <a:prstGeom prst="rect">
            <a:avLst/>
          </a:prstGeom>
          <a:noFill/>
          <a:ln>
            <a:noFill/>
          </a:ln>
        </p:spPr>
        <p:txBody>
          <a:bodyPr spcFirstLastPara="1" wrap="square" lIns="91425" tIns="45700" rIns="91425" bIns="45700" anchor="b" anchorCtr="0">
            <a:normAutofit/>
          </a:bodyPr>
          <a:lstStyle/>
          <a:p>
            <a:pPr lvl="0">
              <a:buSzPts val="4000"/>
            </a:pPr>
            <a:r>
              <a:rPr lang="en-US" sz="4000" b="1" dirty="0" smtClean="0">
                <a:solidFill>
                  <a:srgbClr val="002060"/>
                </a:solidFill>
                <a:latin typeface="Calibri"/>
                <a:ea typeface="Calibri"/>
                <a:cs typeface="Calibri"/>
                <a:sym typeface="Calibri"/>
              </a:rPr>
              <a:t>Scaling Out Performance</a:t>
            </a:r>
            <a:endParaRPr sz="1400" b="0" i="0" u="none" strike="noStrike" cap="none" dirty="0">
              <a:solidFill>
                <a:srgbClr val="000000"/>
              </a:solidFill>
              <a:latin typeface="Arial"/>
              <a:ea typeface="Arial"/>
              <a:cs typeface="Arial"/>
              <a:sym typeface="Arial"/>
            </a:endParaRPr>
          </a:p>
        </p:txBody>
      </p:sp>
      <p:sp>
        <p:nvSpPr>
          <p:cNvPr id="305" name="Google Shape;305;p18"/>
          <p:cNvSpPr txBox="1"/>
          <p:nvPr/>
        </p:nvSpPr>
        <p:spPr>
          <a:xfrm>
            <a:off x="568960" y="1499425"/>
            <a:ext cx="10988040" cy="4488410"/>
          </a:xfrm>
          <a:prstGeom prst="rect">
            <a:avLst/>
          </a:prstGeom>
          <a:noFill/>
          <a:ln>
            <a:noFill/>
          </a:ln>
        </p:spPr>
        <p:txBody>
          <a:bodyPr spcFirstLastPara="1" wrap="square" lIns="91425" tIns="45700" rIns="91425" bIns="45700" anchor="t" anchorCtr="0">
            <a:normAutofit/>
          </a:bodyPr>
          <a:lstStyle/>
          <a:p>
            <a:endParaRPr lang="en-US" sz="2400" dirty="0" smtClean="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When multiple systems are configured to act as one, the resulting HPC clusters enable applications to scale out performance by spreading computation across more nodes in parallel.</a:t>
            </a:r>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47434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sp>
        <p:nvSpPr>
          <p:cNvPr id="304" name="Google Shape;304;p18"/>
          <p:cNvSpPr txBox="1"/>
          <p:nvPr/>
        </p:nvSpPr>
        <p:spPr>
          <a:xfrm>
            <a:off x="655320" y="365125"/>
            <a:ext cx="10815320" cy="955675"/>
          </a:xfrm>
          <a:prstGeom prst="rect">
            <a:avLst/>
          </a:prstGeom>
          <a:noFill/>
          <a:ln>
            <a:noFill/>
          </a:ln>
        </p:spPr>
        <p:txBody>
          <a:bodyPr spcFirstLastPara="1" wrap="square" lIns="91425" tIns="45700" rIns="91425" bIns="45700" anchor="b" anchorCtr="0">
            <a:normAutofit/>
          </a:bodyPr>
          <a:lstStyle/>
          <a:p>
            <a:pPr lvl="0">
              <a:buSzPts val="4000"/>
            </a:pPr>
            <a:r>
              <a:rPr lang="en-US" sz="4000" b="1" dirty="0" smtClean="0">
                <a:solidFill>
                  <a:srgbClr val="002060"/>
                </a:solidFill>
                <a:latin typeface="Calibri"/>
                <a:ea typeface="Calibri"/>
                <a:cs typeface="Calibri"/>
                <a:sym typeface="Calibri"/>
              </a:rPr>
              <a:t>Benefits of HPC </a:t>
            </a:r>
            <a:endParaRPr sz="1400" b="0" i="0" u="none" strike="noStrike" cap="none" dirty="0">
              <a:solidFill>
                <a:srgbClr val="000000"/>
              </a:solidFill>
              <a:latin typeface="Arial"/>
              <a:ea typeface="Arial"/>
              <a:cs typeface="Arial"/>
              <a:sym typeface="Arial"/>
            </a:endParaRPr>
          </a:p>
        </p:txBody>
      </p:sp>
      <p:sp>
        <p:nvSpPr>
          <p:cNvPr id="305" name="Google Shape;305;p18"/>
          <p:cNvSpPr txBox="1"/>
          <p:nvPr/>
        </p:nvSpPr>
        <p:spPr>
          <a:xfrm>
            <a:off x="568960" y="1499425"/>
            <a:ext cx="10988040" cy="4488410"/>
          </a:xfrm>
          <a:prstGeom prst="rect">
            <a:avLst/>
          </a:prstGeom>
          <a:noFill/>
          <a:ln>
            <a:noFill/>
          </a:ln>
        </p:spPr>
        <p:txBody>
          <a:bodyPr spcFirstLastPara="1" wrap="square" lIns="91425" tIns="45700" rIns="91425" bIns="45700" anchor="t" anchorCtr="0">
            <a:normAutofit/>
          </a:bodyPr>
          <a:lstStyle/>
          <a:p>
            <a:endParaRPr lang="en-US" sz="2400" dirty="0" smtClean="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HPC is gaining acceptance in academia and in the enterprise as demand grows to handle massive data sets and advanced applications. And with the advent of highly scalable, high-performance processors and high-speed, high-capacity memory, storage, and networking, HPC technologies have become more accessible. Scientists and engineers can run HPC workloads on their on-premises infrastructure, or they can scale up and out with cloud-based resources that do not require large capital outlays.</a:t>
            </a:r>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824278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a:t>
            </a:fld>
            <a:endParaRPr/>
          </a:p>
        </p:txBody>
      </p:sp>
      <p:sp>
        <p:nvSpPr>
          <p:cNvPr id="304" name="Google Shape;304;p18"/>
          <p:cNvSpPr txBox="1"/>
          <p:nvPr/>
        </p:nvSpPr>
        <p:spPr>
          <a:xfrm>
            <a:off x="655320" y="365125"/>
            <a:ext cx="10815320" cy="955675"/>
          </a:xfrm>
          <a:prstGeom prst="rect">
            <a:avLst/>
          </a:prstGeom>
          <a:noFill/>
          <a:ln>
            <a:noFill/>
          </a:ln>
        </p:spPr>
        <p:txBody>
          <a:bodyPr spcFirstLastPara="1" wrap="square" lIns="91425" tIns="45700" rIns="91425" bIns="45700" anchor="b" anchorCtr="0">
            <a:normAutofit/>
          </a:bodyPr>
          <a:lstStyle/>
          <a:p>
            <a:pPr lvl="0">
              <a:buSzPts val="4000"/>
            </a:pPr>
            <a:r>
              <a:rPr lang="en-US" sz="4000" b="1" dirty="0" smtClean="0">
                <a:solidFill>
                  <a:srgbClr val="002060"/>
                </a:solidFill>
                <a:latin typeface="Calibri"/>
                <a:ea typeface="Calibri"/>
                <a:cs typeface="Calibri"/>
                <a:sym typeface="Calibri"/>
              </a:rPr>
              <a:t>HPC  and Intel</a:t>
            </a:r>
            <a:endParaRPr sz="1400" b="0" i="0" u="none" strike="noStrike" cap="none" dirty="0">
              <a:solidFill>
                <a:srgbClr val="000000"/>
              </a:solidFill>
              <a:latin typeface="Arial"/>
              <a:ea typeface="Arial"/>
              <a:cs typeface="Arial"/>
              <a:sym typeface="Arial"/>
            </a:endParaRPr>
          </a:p>
        </p:txBody>
      </p:sp>
      <p:sp>
        <p:nvSpPr>
          <p:cNvPr id="305" name="Google Shape;305;p18"/>
          <p:cNvSpPr txBox="1"/>
          <p:nvPr/>
        </p:nvSpPr>
        <p:spPr>
          <a:xfrm>
            <a:off x="568960" y="1499425"/>
            <a:ext cx="10988040" cy="4488410"/>
          </a:xfrm>
          <a:prstGeom prst="rect">
            <a:avLst/>
          </a:prstGeom>
          <a:noFill/>
          <a:ln>
            <a:noFill/>
          </a:ln>
        </p:spPr>
        <p:txBody>
          <a:bodyPr spcFirstLastPara="1" wrap="square" lIns="91425" tIns="45700" rIns="91425" bIns="45700" anchor="t" anchorCtr="0">
            <a:normAutofit/>
          </a:bodyPr>
          <a:lstStyle/>
          <a:p>
            <a:endParaRPr lang="en-US" sz="2400" dirty="0" smtClean="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Intel delivers a comprehensive technology portfolio to help developers unlock the full potential of high performance computing.</a:t>
            </a:r>
          </a:p>
          <a:p>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Intel® hardware provides a solid foundation for agile, scalable HPC solutions. Intel also offers an array of software and developer tools to support performance optimizations that take advantage of Intel® processors, accelerators, and other powerful components.</a:t>
            </a:r>
          </a:p>
          <a:p>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With this broad range of products and technologies, Intel delivers a standards-based approach for many common HPC workloads through the Intel® HPC Platform Specification.</a:t>
            </a:r>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8476500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739</TotalTime>
  <Words>1803</Words>
  <Application>Microsoft Office PowerPoint</Application>
  <PresentationFormat>Widescreen</PresentationFormat>
  <Paragraphs>197</Paragraphs>
  <Slides>45</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Noto Sans Symbols</vt:lpstr>
      <vt:lpstr>Arial</vt:lpstr>
      <vt:lpstr>Times New Roman</vt:lpstr>
      <vt:lpstr>Aharoni</vt:lpstr>
      <vt:lpstr>Calibri</vt:lpstr>
      <vt:lpstr>Office Theme</vt:lpstr>
      <vt:lpstr>Intel College Excellence Program</vt:lpstr>
      <vt:lpstr>Agenda-Day1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oneAPI?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Intel Dev Cloud ?</vt:lpstr>
      <vt:lpstr>How DevCloud works?</vt:lpstr>
      <vt:lpstr>PowerPoint Presentation</vt:lpstr>
      <vt:lpstr>PowerPoint Presentation</vt:lpstr>
      <vt:lpstr>What software are required for this workshop?</vt:lpstr>
      <vt:lpstr>Important Ubuntu Commands</vt:lpstr>
      <vt:lpstr>Steps for downloading Intel Distribution of Python</vt:lpstr>
      <vt:lpstr>Intel Distribution of Python</vt:lpstr>
      <vt:lpstr>Intel Distribution of Python</vt:lpstr>
      <vt:lpstr>Checking if Python Intel is installed or not</vt:lpstr>
      <vt:lpstr>Time module in Python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 College Excellence Program</dc:title>
  <dc:creator>Hp</dc:creator>
  <cp:lastModifiedBy>user</cp:lastModifiedBy>
  <cp:revision>37</cp:revision>
  <dcterms:modified xsi:type="dcterms:W3CDTF">2023-01-04T11:34:35Z</dcterms:modified>
</cp:coreProperties>
</file>